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588" r:id="rId5"/>
    <p:sldId id="715" r:id="rId6"/>
    <p:sldId id="354" r:id="rId7"/>
    <p:sldId id="433" r:id="rId8"/>
    <p:sldId id="660" r:id="rId9"/>
    <p:sldId id="425" r:id="rId10"/>
    <p:sldId id="544" r:id="rId11"/>
    <p:sldId id="545" r:id="rId12"/>
    <p:sldId id="601" r:id="rId13"/>
    <p:sldId id="591" r:id="rId14"/>
    <p:sldId id="597" r:id="rId15"/>
    <p:sldId id="598" r:id="rId16"/>
    <p:sldId id="599" r:id="rId17"/>
    <p:sldId id="600" r:id="rId18"/>
    <p:sldId id="602" r:id="rId19"/>
    <p:sldId id="661" r:id="rId20"/>
    <p:sldId id="603" r:id="rId21"/>
    <p:sldId id="493" r:id="rId22"/>
    <p:sldId id="457" r:id="rId23"/>
    <p:sldId id="459" r:id="rId24"/>
    <p:sldId id="461" r:id="rId25"/>
    <p:sldId id="468" r:id="rId26"/>
    <p:sldId id="604" r:id="rId27"/>
    <p:sldId id="605" r:id="rId28"/>
    <p:sldId id="606" r:id="rId29"/>
    <p:sldId id="607" r:id="rId30"/>
    <p:sldId id="608" r:id="rId31"/>
    <p:sldId id="610" r:id="rId32"/>
    <p:sldId id="611" r:id="rId33"/>
    <p:sldId id="630" r:id="rId34"/>
    <p:sldId id="631" r:id="rId35"/>
    <p:sldId id="612" r:id="rId36"/>
    <p:sldId id="628" r:id="rId37"/>
    <p:sldId id="615" r:id="rId38"/>
    <p:sldId id="616" r:id="rId39"/>
    <p:sldId id="617" r:id="rId40"/>
    <p:sldId id="618" r:id="rId41"/>
    <p:sldId id="619" r:id="rId42"/>
    <p:sldId id="620" r:id="rId43"/>
    <p:sldId id="621" r:id="rId44"/>
    <p:sldId id="629" r:id="rId45"/>
    <p:sldId id="622" r:id="rId46"/>
    <p:sldId id="623" r:id="rId47"/>
    <p:sldId id="634" r:id="rId48"/>
    <p:sldId id="635" r:id="rId49"/>
    <p:sldId id="495" r:id="rId50"/>
    <p:sldId id="496" r:id="rId51"/>
    <p:sldId id="497" r:id="rId52"/>
    <p:sldId id="498" r:id="rId53"/>
    <p:sldId id="499" r:id="rId54"/>
    <p:sldId id="500" r:id="rId55"/>
    <p:sldId id="501" r:id="rId56"/>
    <p:sldId id="502" r:id="rId57"/>
    <p:sldId id="503" r:id="rId58"/>
    <p:sldId id="504" r:id="rId59"/>
    <p:sldId id="505" r:id="rId60"/>
    <p:sldId id="506" r:id="rId61"/>
    <p:sldId id="507" r:id="rId62"/>
    <p:sldId id="508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C66"/>
    <a:srgbClr val="CC6600"/>
    <a:srgbClr val="1966B3"/>
    <a:srgbClr val="FF9900"/>
    <a:srgbClr val="FF3300"/>
    <a:srgbClr val="FFFF00"/>
    <a:srgbClr val="0000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74" autoAdjust="0"/>
    <p:restoredTop sz="66947" autoAdjust="0"/>
  </p:normalViewPr>
  <p:slideViewPr>
    <p:cSldViewPr>
      <p:cViewPr>
        <p:scale>
          <a:sx n="75" d="100"/>
          <a:sy n="75" d="100"/>
        </p:scale>
        <p:origin x="1493" y="331"/>
      </p:cViewPr>
      <p:guideLst>
        <p:guide orient="horz" pos="2103"/>
        <p:guide pos="28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77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6FE28A-E1D6-4469-81F7-BB4D0EB59D20}" type="doc">
      <dgm:prSet loTypeId="relationship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B55047-05A4-4426-B461-1238E036A3F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Data Mining</a:t>
          </a:r>
          <a:endParaRPr lang="en-US" dirty="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数据挖掘</a:t>
          </a:r>
          <a:r>
            <a:rPr lang="zh-CN" altLang="en-US" dirty="0"/>
            <a:t/>
          </a:r>
          <a:endParaRPr lang="zh-CN" altLang="en-US" dirty="0"/>
        </a:p>
      </dgm:t>
    </dgm:pt>
    <dgm:pt modelId="{87A97380-E960-4B56-81B3-5A194112A677}" cxnId="{4E6A844D-6365-4B86-B676-5DAEF926104F}" type="parTrans">
      <dgm:prSet/>
      <dgm:spPr/>
      <dgm:t>
        <a:bodyPr/>
        <a:lstStyle/>
        <a:p>
          <a:endParaRPr lang="en-US"/>
        </a:p>
      </dgm:t>
    </dgm:pt>
    <dgm:pt modelId="{52E81B70-4E4C-4AB4-A1DD-5F35736B9098}" cxnId="{4E6A844D-6365-4B86-B676-5DAEF926104F}" type="sibTrans">
      <dgm:prSet/>
      <dgm:spPr/>
      <dgm:t>
        <a:bodyPr/>
        <a:lstStyle/>
        <a:p>
          <a:endParaRPr lang="en-US"/>
        </a:p>
      </dgm:t>
    </dgm:pt>
    <dgm:pt modelId="{DEA82471-7B7B-44E0-A55C-57859F95EC81}">
      <dgm:prSet phldrT="[Text]" phldr="0" custT="1"/>
      <dgm:spPr>
        <a:solidFill>
          <a:srgbClr val="7030A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smtClean="0"/>
            <a:t>Machine Learning</a:t>
          </a:r>
          <a:endParaRPr lang="en-US" sz="160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/>
            <a:t>机器学习</a:t>
          </a:r>
          <a:r>
            <a:rPr lang="zh-CN" altLang="en-US" sz="1600" dirty="0"/>
            <a:t/>
          </a:r>
          <a:endParaRPr lang="zh-CN" altLang="en-US" sz="1600" dirty="0"/>
        </a:p>
      </dgm:t>
    </dgm:pt>
    <dgm:pt modelId="{FB41003E-50FE-48BF-A6CF-4C4F11E50411}" cxnId="{DEB95333-4261-42BD-920A-9479DE7BD31F}" type="parTrans">
      <dgm:prSet/>
      <dgm:spPr>
        <a:ln w="38100"/>
      </dgm:spPr>
      <dgm:t>
        <a:bodyPr/>
        <a:lstStyle/>
        <a:p>
          <a:endParaRPr lang="en-US"/>
        </a:p>
      </dgm:t>
    </dgm:pt>
    <dgm:pt modelId="{C353EF09-86E4-489A-899C-5037425C53E6}" cxnId="{DEB95333-4261-42BD-920A-9479DE7BD31F}" type="sibTrans">
      <dgm:prSet/>
      <dgm:spPr/>
      <dgm:t>
        <a:bodyPr/>
        <a:lstStyle/>
        <a:p>
          <a:endParaRPr lang="en-US"/>
        </a:p>
      </dgm:t>
    </dgm:pt>
    <dgm:pt modelId="{C818DE8A-C77D-49A7-9CAB-3E0B10D9ACBB}">
      <dgm:prSet phldrT="[Text]" phldr="0" custT="1"/>
      <dgm:spPr>
        <a:solidFill>
          <a:srgbClr val="00B0F0"/>
        </a:solidFill>
      </dgm:spPr>
      <dgm:t>
        <a:bodyPr vert="horz" wrap="square" lIns="0" tIns="0" rIns="0" bIns="0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dirty="0" smtClean="0"/>
            <a:t>Pattern Recognition</a:t>
          </a:r>
          <a:endParaRPr lang="en-US" sz="1500" dirty="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dirty="0"/>
            <a:t>模式识别</a:t>
          </a:r>
          <a:r>
            <a:rPr lang="zh-CN" altLang="en-US" sz="1500" dirty="0"/>
            <a:t/>
          </a:r>
          <a:endParaRPr lang="zh-CN" altLang="en-US" sz="1500" dirty="0"/>
        </a:p>
      </dgm:t>
    </dgm:pt>
    <dgm:pt modelId="{8502FA26-AB97-442D-8F95-E341E19D089F}" cxnId="{5B606AB7-6A50-460D-92E0-A64882538D8A}" type="parTrans">
      <dgm:prSet/>
      <dgm:spPr>
        <a:ln w="38100"/>
      </dgm:spPr>
      <dgm:t>
        <a:bodyPr/>
        <a:lstStyle/>
        <a:p>
          <a:endParaRPr lang="en-US"/>
        </a:p>
      </dgm:t>
    </dgm:pt>
    <dgm:pt modelId="{90AE7205-EED9-4DF0-A545-C8B4EDC14405}" cxnId="{5B606AB7-6A50-460D-92E0-A64882538D8A}" type="sibTrans">
      <dgm:prSet/>
      <dgm:spPr/>
      <dgm:t>
        <a:bodyPr/>
        <a:lstStyle/>
        <a:p>
          <a:endParaRPr lang="en-US"/>
        </a:p>
      </dgm:t>
    </dgm:pt>
    <dgm:pt modelId="{3F59AA82-7BA0-45DA-BB2D-9A541E1E79DD}">
      <dgm:prSet phldrT="[Text]" phldr="0" custT="0"/>
      <dgm:spPr>
        <a:solidFill>
          <a:srgbClr val="00B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mtClean="0"/>
            <a:t>Statistics</a:t>
          </a:r>
          <a:endParaRPr lang="en-US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统计学</a:t>
          </a:r>
          <a:r>
            <a:rPr lang="zh-CN" altLang="en-US" dirty="0"/>
            <a:t/>
          </a:r>
          <a:endParaRPr lang="zh-CN" altLang="en-US" dirty="0"/>
        </a:p>
      </dgm:t>
    </dgm:pt>
    <dgm:pt modelId="{E4E1E980-7E5F-4692-8316-F6CC46190EB7}" cxnId="{7134FC48-3E45-4045-8F14-E50BE8B8BD71}" type="parTrans">
      <dgm:prSet/>
      <dgm:spPr>
        <a:ln w="38100"/>
      </dgm:spPr>
      <dgm:t>
        <a:bodyPr/>
        <a:lstStyle/>
        <a:p>
          <a:endParaRPr lang="en-US"/>
        </a:p>
      </dgm:t>
    </dgm:pt>
    <dgm:pt modelId="{29C32284-FE65-48FB-A445-CAFBC6F6A1EA}" cxnId="{7134FC48-3E45-4045-8F14-E50BE8B8BD71}" type="sibTrans">
      <dgm:prSet/>
      <dgm:spPr/>
      <dgm:t>
        <a:bodyPr/>
        <a:lstStyle/>
        <a:p>
          <a:endParaRPr lang="en-US"/>
        </a:p>
      </dgm:t>
    </dgm:pt>
    <dgm:pt modelId="{FE5F9D14-A38C-4EE2-8A88-0F4444FA056F}">
      <dgm:prSet phldrT="[Text]" phldr="0" custT="1"/>
      <dgm:spPr/>
      <dgm:t>
        <a:bodyPr vert="horz" wrap="square" lIns="0" tIns="0" rIns="0" bIns="0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dirty="0" smtClean="0"/>
            <a:t>Artificial Intelligence</a:t>
          </a:r>
          <a:endParaRPr lang="en-US" sz="1500" dirty="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dirty="0"/>
            <a:t>人工智能</a:t>
          </a:r>
          <a:r>
            <a:rPr lang="zh-CN" altLang="en-US" sz="1500" dirty="0"/>
            <a:t/>
          </a:r>
          <a:endParaRPr lang="zh-CN" altLang="en-US" sz="1500" dirty="0"/>
        </a:p>
      </dgm:t>
    </dgm:pt>
    <dgm:pt modelId="{63542B39-4D02-4B51-9598-5DCA54FA9291}" cxnId="{1715190E-FB3F-48CB-AB81-AE07BCD1442C}" type="parTrans">
      <dgm:prSet/>
      <dgm:spPr>
        <a:ln w="38100"/>
      </dgm:spPr>
      <dgm:t>
        <a:bodyPr/>
        <a:lstStyle/>
        <a:p>
          <a:endParaRPr lang="en-US"/>
        </a:p>
      </dgm:t>
    </dgm:pt>
    <dgm:pt modelId="{F14944B8-F15E-4146-BE91-1D658E942206}" cxnId="{1715190E-FB3F-48CB-AB81-AE07BCD1442C}" type="sibTrans">
      <dgm:prSet/>
      <dgm:spPr/>
      <dgm:t>
        <a:bodyPr/>
        <a:lstStyle/>
        <a:p>
          <a:endParaRPr lang="en-US"/>
        </a:p>
      </dgm:t>
    </dgm:pt>
    <dgm:pt modelId="{F57129F2-383B-4FAB-8B12-E35CFFB94197}" type="pres">
      <dgm:prSet presAssocID="{B66FE28A-E1D6-4469-81F7-BB4D0EB59D2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71924E5-F3B4-4B84-BA8D-112FD5B014B5}" type="pres">
      <dgm:prSet presAssocID="{5FB55047-05A4-4426-B461-1238E036A3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256B9C73-7B1E-41AB-B31D-5372862F8FFC}" type="pres">
      <dgm:prSet presAssocID="{FB41003E-50FE-48BF-A6CF-4C4F11E50411}" presName="Name9" presStyleLbl="parChTrans1D2" presStyleIdx="0" presStyleCnt="4"/>
      <dgm:spPr/>
      <dgm:t>
        <a:bodyPr/>
        <a:lstStyle/>
        <a:p>
          <a:endParaRPr lang="zh-CN" altLang="en-US"/>
        </a:p>
      </dgm:t>
    </dgm:pt>
    <dgm:pt modelId="{625389A9-1E59-47E8-B71B-EBDC2934ED5D}" type="pres">
      <dgm:prSet presAssocID="{FB41003E-50FE-48BF-A6CF-4C4F11E50411}" presName="connTx" presStyleCnt="0"/>
      <dgm:spPr/>
      <dgm:t>
        <a:bodyPr/>
        <a:lstStyle/>
        <a:p>
          <a:endParaRPr lang="zh-CN" altLang="en-US"/>
        </a:p>
      </dgm:t>
    </dgm:pt>
    <dgm:pt modelId="{D92B7FBA-F81F-49F0-BBF8-56C30004B026}" type="pres">
      <dgm:prSet presAssocID="{DEA82471-7B7B-44E0-A55C-57859F95EC81}" presName="node" presStyleLbl="node1" presStyleIdx="0" presStyleCnt="4" custScaleX="99549" custScaleY="8769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D18B2D-5BD4-4028-BC93-074605399E52}" type="pres">
      <dgm:prSet presAssocID="{8502FA26-AB97-442D-8F95-E341E19D089F}" presName="Name9" presStyleLbl="parChTrans1D2" presStyleIdx="1" presStyleCnt="4"/>
      <dgm:spPr/>
      <dgm:t>
        <a:bodyPr/>
        <a:lstStyle/>
        <a:p>
          <a:endParaRPr lang="zh-CN" altLang="en-US"/>
        </a:p>
      </dgm:t>
    </dgm:pt>
    <dgm:pt modelId="{0F4CDF04-0381-4046-B2F4-1A7A42108872}" type="pres">
      <dgm:prSet presAssocID="{8502FA26-AB97-442D-8F95-E341E19D089F}" presName="connTx" presStyleCnt="0"/>
      <dgm:spPr/>
      <dgm:t>
        <a:bodyPr/>
        <a:lstStyle/>
        <a:p>
          <a:endParaRPr lang="zh-CN" altLang="en-US"/>
        </a:p>
      </dgm:t>
    </dgm:pt>
    <dgm:pt modelId="{9DAD4769-8F8C-4437-8000-DB1A29FBBE5F}" type="pres">
      <dgm:prSet presAssocID="{C818DE8A-C77D-49A7-9CAB-3E0B10D9ACBB}" presName="node" presStyleLbl="node1" presStyleIdx="1" presStyleCnt="4" custScaleX="10647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D50E63-F934-42B7-8726-1A2B0F5E6AC1}" type="pres">
      <dgm:prSet presAssocID="{E4E1E980-7E5F-4692-8316-F6CC46190EB7}" presName="Name9" presStyleLbl="parChTrans1D2" presStyleIdx="2" presStyleCnt="4"/>
      <dgm:spPr/>
      <dgm:t>
        <a:bodyPr/>
        <a:lstStyle/>
        <a:p>
          <a:endParaRPr lang="zh-CN" altLang="en-US"/>
        </a:p>
      </dgm:t>
    </dgm:pt>
    <dgm:pt modelId="{E8619FCA-FFEF-463C-B367-9E2CBAC8667F}" type="pres">
      <dgm:prSet presAssocID="{E4E1E980-7E5F-4692-8316-F6CC46190EB7}" presName="connTx" presStyleCnt="0"/>
      <dgm:spPr/>
      <dgm:t>
        <a:bodyPr/>
        <a:lstStyle/>
        <a:p>
          <a:endParaRPr lang="zh-CN" altLang="en-US"/>
        </a:p>
      </dgm:t>
    </dgm:pt>
    <dgm:pt modelId="{BDF3442C-731C-4F32-9AE7-857DBC6E6448}" type="pres">
      <dgm:prSet presAssocID="{3F59AA82-7BA0-45DA-BB2D-9A541E1E79DD}" presName="node" presStyleLbl="node1" presStyleIdx="2" presStyleCnt="4" custScaleX="99549" custScaleY="885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FF9880-B45C-4A8F-9038-FC000D96359E}" type="pres">
      <dgm:prSet presAssocID="{63542B39-4D02-4B51-9598-5DCA54FA9291}" presName="Name9" presStyleLbl="parChTrans1D2" presStyleIdx="3" presStyleCnt="4"/>
      <dgm:spPr/>
      <dgm:t>
        <a:bodyPr/>
        <a:lstStyle/>
        <a:p>
          <a:endParaRPr lang="zh-CN" altLang="en-US"/>
        </a:p>
      </dgm:t>
    </dgm:pt>
    <dgm:pt modelId="{9A7C5158-F799-4072-B482-547E701E7177}" type="pres">
      <dgm:prSet presAssocID="{63542B39-4D02-4B51-9598-5DCA54FA9291}" presName="connTx" presStyleCnt="0"/>
      <dgm:spPr/>
      <dgm:t>
        <a:bodyPr/>
        <a:lstStyle/>
        <a:p>
          <a:endParaRPr lang="zh-CN" altLang="en-US"/>
        </a:p>
      </dgm:t>
    </dgm:pt>
    <dgm:pt modelId="{CD64E2A7-0188-4842-8113-EB51FC4DACF9}" type="pres">
      <dgm:prSet presAssocID="{FE5F9D14-A38C-4EE2-8A88-0F4444FA056F}" presName="node" presStyleLbl="node1" presStyleIdx="3" presStyleCnt="4" custScaleX="1092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E6A844D-6365-4B86-B676-5DAEF926104F}" srcId="{B66FE28A-E1D6-4469-81F7-BB4D0EB59D20}" destId="{5FB55047-05A4-4426-B461-1238E036A3F0}" srcOrd="0" destOrd="0" parTransId="{87A97380-E960-4B56-81B3-5A194112A677}" sibTransId="{52E81B70-4E4C-4AB4-A1DD-5F35736B9098}"/>
    <dgm:cxn modelId="{DEB95333-4261-42BD-920A-9479DE7BD31F}" srcId="{5FB55047-05A4-4426-B461-1238E036A3F0}" destId="{DEA82471-7B7B-44E0-A55C-57859F95EC81}" srcOrd="0" destOrd="0" parTransId="{FB41003E-50FE-48BF-A6CF-4C4F11E50411}" sibTransId="{C353EF09-86E4-489A-899C-5037425C53E6}"/>
    <dgm:cxn modelId="{5B606AB7-6A50-460D-92E0-A64882538D8A}" srcId="{5FB55047-05A4-4426-B461-1238E036A3F0}" destId="{C818DE8A-C77D-49A7-9CAB-3E0B10D9ACBB}" srcOrd="1" destOrd="0" parTransId="{8502FA26-AB97-442D-8F95-E341E19D089F}" sibTransId="{90AE7205-EED9-4DF0-A545-C8B4EDC14405}"/>
    <dgm:cxn modelId="{7134FC48-3E45-4045-8F14-E50BE8B8BD71}" srcId="{5FB55047-05A4-4426-B461-1238E036A3F0}" destId="{3F59AA82-7BA0-45DA-BB2D-9A541E1E79DD}" srcOrd="2" destOrd="0" parTransId="{E4E1E980-7E5F-4692-8316-F6CC46190EB7}" sibTransId="{29C32284-FE65-48FB-A445-CAFBC6F6A1EA}"/>
    <dgm:cxn modelId="{1715190E-FB3F-48CB-AB81-AE07BCD1442C}" srcId="{5FB55047-05A4-4426-B461-1238E036A3F0}" destId="{FE5F9D14-A38C-4EE2-8A88-0F4444FA056F}" srcOrd="3" destOrd="0" parTransId="{63542B39-4D02-4B51-9598-5DCA54FA9291}" sibTransId="{F14944B8-F15E-4146-BE91-1D658E942206}"/>
    <dgm:cxn modelId="{43988732-A55F-41A3-B50C-14832BD2C707}" type="presOf" srcId="{B66FE28A-E1D6-4469-81F7-BB4D0EB59D20}" destId="{F57129F2-383B-4FAB-8B12-E35CFFB94197}" srcOrd="0" destOrd="0" presId="urn:microsoft.com/office/officeart/2005/8/layout/radial1"/>
    <dgm:cxn modelId="{E7526734-E3E5-4825-835E-63753C3560E4}" type="presParOf" srcId="{F57129F2-383B-4FAB-8B12-E35CFFB94197}" destId="{D71924E5-F3B4-4B84-BA8D-112FD5B014B5}" srcOrd="0" destOrd="0" presId="urn:microsoft.com/office/officeart/2005/8/layout/radial1"/>
    <dgm:cxn modelId="{9512E88E-896F-4C4D-9090-56C7289528C0}" type="presOf" srcId="{5FB55047-05A4-4426-B461-1238E036A3F0}" destId="{D71924E5-F3B4-4B84-BA8D-112FD5B014B5}" srcOrd="0" destOrd="0" presId="urn:microsoft.com/office/officeart/2005/8/layout/radial1"/>
    <dgm:cxn modelId="{6E47BC10-7B73-43D8-8DD2-2AA9C5E2281A}" type="presParOf" srcId="{F57129F2-383B-4FAB-8B12-E35CFFB94197}" destId="{256B9C73-7B1E-41AB-B31D-5372862F8FFC}" srcOrd="1" destOrd="0" presId="urn:microsoft.com/office/officeart/2005/8/layout/radial1"/>
    <dgm:cxn modelId="{8601252F-757A-4366-AD9E-B2391F5DE991}" type="presOf" srcId="{FB41003E-50FE-48BF-A6CF-4C4F11E50411}" destId="{256B9C73-7B1E-41AB-B31D-5372862F8FFC}" srcOrd="0" destOrd="0" presId="urn:microsoft.com/office/officeart/2005/8/layout/radial1"/>
    <dgm:cxn modelId="{7603AE55-D12A-4A06-8543-DCE142FA94CD}" type="presParOf" srcId="{256B9C73-7B1E-41AB-B31D-5372862F8FFC}" destId="{625389A9-1E59-47E8-B71B-EBDC2934ED5D}" srcOrd="0" destOrd="1" presId="urn:microsoft.com/office/officeart/2005/8/layout/radial1"/>
    <dgm:cxn modelId="{E27FADB7-9825-49E0-90ED-F21163581267}" type="presOf" srcId="{FB41003E-50FE-48BF-A6CF-4C4F11E50411}" destId="{625389A9-1E59-47E8-B71B-EBDC2934ED5D}" srcOrd="1" destOrd="0" presId="urn:microsoft.com/office/officeart/2005/8/layout/radial1"/>
    <dgm:cxn modelId="{FF8FF3E3-7F49-4807-B8B4-D8DE0E8256C1}" type="presParOf" srcId="{F57129F2-383B-4FAB-8B12-E35CFFB94197}" destId="{D92B7FBA-F81F-49F0-BBF8-56C30004B026}" srcOrd="2" destOrd="0" presId="urn:microsoft.com/office/officeart/2005/8/layout/radial1"/>
    <dgm:cxn modelId="{96535637-9504-4A67-BC3A-A694E63FE587}" type="presOf" srcId="{DEA82471-7B7B-44E0-A55C-57859F95EC81}" destId="{D92B7FBA-F81F-49F0-BBF8-56C30004B026}" srcOrd="0" destOrd="0" presId="urn:microsoft.com/office/officeart/2005/8/layout/radial1"/>
    <dgm:cxn modelId="{246A1B24-E363-4FA9-BD39-D81D9D8214AB}" type="presParOf" srcId="{F57129F2-383B-4FAB-8B12-E35CFFB94197}" destId="{E4D18B2D-5BD4-4028-BC93-074605399E52}" srcOrd="3" destOrd="0" presId="urn:microsoft.com/office/officeart/2005/8/layout/radial1"/>
    <dgm:cxn modelId="{611C49D7-3B29-4951-9DCE-338569371960}" type="presOf" srcId="{8502FA26-AB97-442D-8F95-E341E19D089F}" destId="{E4D18B2D-5BD4-4028-BC93-074605399E52}" srcOrd="0" destOrd="0" presId="urn:microsoft.com/office/officeart/2005/8/layout/radial1"/>
    <dgm:cxn modelId="{5EBE1458-F268-405D-8CA6-B139F46DA862}" type="presParOf" srcId="{E4D18B2D-5BD4-4028-BC93-074605399E52}" destId="{0F4CDF04-0381-4046-B2F4-1A7A42108872}" srcOrd="0" destOrd="3" presId="urn:microsoft.com/office/officeart/2005/8/layout/radial1"/>
    <dgm:cxn modelId="{5BF90EC3-0C2A-4766-A729-5142377C3C00}" type="presOf" srcId="{8502FA26-AB97-442D-8F95-E341E19D089F}" destId="{0F4CDF04-0381-4046-B2F4-1A7A42108872}" srcOrd="1" destOrd="0" presId="urn:microsoft.com/office/officeart/2005/8/layout/radial1"/>
    <dgm:cxn modelId="{B525B909-B854-4593-B644-08CE8D7A92A6}" type="presParOf" srcId="{F57129F2-383B-4FAB-8B12-E35CFFB94197}" destId="{9DAD4769-8F8C-4437-8000-DB1A29FBBE5F}" srcOrd="4" destOrd="0" presId="urn:microsoft.com/office/officeart/2005/8/layout/radial1"/>
    <dgm:cxn modelId="{F07848A5-97A3-4F3E-B9C0-B1A0499BE61E}" type="presOf" srcId="{C818DE8A-C77D-49A7-9CAB-3E0B10D9ACBB}" destId="{9DAD4769-8F8C-4437-8000-DB1A29FBBE5F}" srcOrd="0" destOrd="0" presId="urn:microsoft.com/office/officeart/2005/8/layout/radial1"/>
    <dgm:cxn modelId="{45C25ACB-9A6D-457E-BB06-E828849D34C9}" type="presParOf" srcId="{F57129F2-383B-4FAB-8B12-E35CFFB94197}" destId="{AFD50E63-F934-42B7-8726-1A2B0F5E6AC1}" srcOrd="5" destOrd="0" presId="urn:microsoft.com/office/officeart/2005/8/layout/radial1"/>
    <dgm:cxn modelId="{C4505F2D-203E-4522-9061-EFF4FCA0510F}" type="presOf" srcId="{E4E1E980-7E5F-4692-8316-F6CC46190EB7}" destId="{AFD50E63-F934-42B7-8726-1A2B0F5E6AC1}" srcOrd="0" destOrd="0" presId="urn:microsoft.com/office/officeart/2005/8/layout/radial1"/>
    <dgm:cxn modelId="{2BA9FFD1-339E-4707-8F92-ABCE8599F6BB}" type="presParOf" srcId="{AFD50E63-F934-42B7-8726-1A2B0F5E6AC1}" destId="{E8619FCA-FFEF-463C-B367-9E2CBAC8667F}" srcOrd="0" destOrd="5" presId="urn:microsoft.com/office/officeart/2005/8/layout/radial1"/>
    <dgm:cxn modelId="{9EEF3060-6463-423F-9AAA-BE3B5875488A}" type="presOf" srcId="{E4E1E980-7E5F-4692-8316-F6CC46190EB7}" destId="{E8619FCA-FFEF-463C-B367-9E2CBAC8667F}" srcOrd="1" destOrd="0" presId="urn:microsoft.com/office/officeart/2005/8/layout/radial1"/>
    <dgm:cxn modelId="{94C1E821-EF83-4744-8A2E-BE37459E2386}" type="presParOf" srcId="{F57129F2-383B-4FAB-8B12-E35CFFB94197}" destId="{BDF3442C-731C-4F32-9AE7-857DBC6E6448}" srcOrd="6" destOrd="0" presId="urn:microsoft.com/office/officeart/2005/8/layout/radial1"/>
    <dgm:cxn modelId="{AABDA2D8-7AD9-4BDF-B195-84691A2DF858}" type="presOf" srcId="{3F59AA82-7BA0-45DA-BB2D-9A541E1E79DD}" destId="{BDF3442C-731C-4F32-9AE7-857DBC6E6448}" srcOrd="0" destOrd="0" presId="urn:microsoft.com/office/officeart/2005/8/layout/radial1"/>
    <dgm:cxn modelId="{C5A25472-F276-4879-9D2B-A367F3A6479F}" type="presParOf" srcId="{F57129F2-383B-4FAB-8B12-E35CFFB94197}" destId="{00FF9880-B45C-4A8F-9038-FC000D96359E}" srcOrd="7" destOrd="0" presId="urn:microsoft.com/office/officeart/2005/8/layout/radial1"/>
    <dgm:cxn modelId="{CAC3234B-18D2-423A-83FF-0548AEDB707E}" type="presOf" srcId="{63542B39-4D02-4B51-9598-5DCA54FA9291}" destId="{00FF9880-B45C-4A8F-9038-FC000D96359E}" srcOrd="0" destOrd="0" presId="urn:microsoft.com/office/officeart/2005/8/layout/radial1"/>
    <dgm:cxn modelId="{B0A1F874-3FE0-437D-BA65-AE77411BFFD9}" type="presParOf" srcId="{00FF9880-B45C-4A8F-9038-FC000D96359E}" destId="{9A7C5158-F799-4072-B482-547E701E7177}" srcOrd="0" destOrd="7" presId="urn:microsoft.com/office/officeart/2005/8/layout/radial1"/>
    <dgm:cxn modelId="{38770E33-787A-4550-B5DA-BA8E67B395DD}" type="presOf" srcId="{63542B39-4D02-4B51-9598-5DCA54FA9291}" destId="{9A7C5158-F799-4072-B482-547E701E7177}" srcOrd="1" destOrd="0" presId="urn:microsoft.com/office/officeart/2005/8/layout/radial1"/>
    <dgm:cxn modelId="{FA94CDCA-0E5C-4105-A54F-FFBD362AB590}" type="presParOf" srcId="{F57129F2-383B-4FAB-8B12-E35CFFB94197}" destId="{CD64E2A7-0188-4842-8113-EB51FC4DACF9}" srcOrd="8" destOrd="0" presId="urn:microsoft.com/office/officeart/2005/8/layout/radial1"/>
    <dgm:cxn modelId="{F0DB6929-9CC4-4030-BB80-E346BC6963F2}" type="presOf" srcId="{FE5F9D14-A38C-4EE2-8A88-0F4444FA056F}" destId="{CD64E2A7-0188-4842-8113-EB51FC4DACF9}" srcOrd="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D54CC7-F258-42C6-957B-A1A0D29735A8}" type="doc">
      <dgm:prSet loTypeId="urn:microsoft.com/office/officeart/2005/8/layout/radial4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EF2CCC8-0352-4FF8-BE0E-E5C52F5B33CA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Data Mining</a:t>
          </a:r>
          <a:endParaRPr lang="en-US" altLang="zh-CN" dirty="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数据挖掘</a:t>
          </a:r>
          <a:r>
            <a:rPr lang="zh-CN" altLang="en-US" dirty="0"/>
            <a:t/>
          </a:r>
          <a:endParaRPr lang="zh-CN" altLang="en-US" dirty="0"/>
        </a:p>
      </dgm:t>
    </dgm:pt>
    <dgm:pt modelId="{3F88AE9B-2F94-452C-8FD2-5D99B457FAC9}" cxnId="{744CA85E-AB2E-44E5-A0C1-464AD5ADA67B}" type="parTrans">
      <dgm:prSet/>
      <dgm:spPr/>
      <dgm:t>
        <a:bodyPr/>
        <a:lstStyle/>
        <a:p>
          <a:endParaRPr lang="zh-CN" altLang="en-US"/>
        </a:p>
      </dgm:t>
    </dgm:pt>
    <dgm:pt modelId="{AADABCBF-BD95-44D0-830D-77B4C27A5698}" cxnId="{744CA85E-AB2E-44E5-A0C1-464AD5ADA67B}" type="sibTrans">
      <dgm:prSet/>
      <dgm:spPr/>
      <dgm:t>
        <a:bodyPr/>
        <a:lstStyle/>
        <a:p>
          <a:endParaRPr lang="zh-CN" altLang="en-US"/>
        </a:p>
      </dgm:t>
    </dgm:pt>
    <dgm:pt modelId="{DE6CD261-51BB-4247-BA40-B41212FB0B1F}">
      <dgm:prSet phldrT="[文本]" phldr="0" custT="0"/>
      <dgm:spPr>
        <a:solidFill>
          <a:srgbClr val="7030A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Business Intelligence</a:t>
          </a:r>
          <a:endParaRPr lang="en-US" altLang="zh-CN" dirty="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商务智能</a:t>
          </a:r>
          <a:r>
            <a:rPr lang="zh-CN" altLang="en-US" dirty="0"/>
            <a:t/>
          </a:r>
          <a:endParaRPr lang="zh-CN" altLang="en-US" dirty="0"/>
        </a:p>
      </dgm:t>
    </dgm:pt>
    <dgm:pt modelId="{71B0F4C4-75F7-4AE4-9773-EC3EB08458D3}" cxnId="{5DB312F9-EDF4-4B4D-9152-5B79D12AF8D8}" type="parTrans">
      <dgm:prSet/>
      <dgm:spPr>
        <a:solidFill>
          <a:srgbClr val="7030A0"/>
        </a:solidFill>
      </dgm:spPr>
      <dgm:t>
        <a:bodyPr/>
        <a:lstStyle/>
        <a:p>
          <a:endParaRPr lang="zh-CN" altLang="en-US"/>
        </a:p>
      </dgm:t>
    </dgm:pt>
    <dgm:pt modelId="{D7533DBD-09A2-48B5-AEC2-77613FBAE50A}" cxnId="{5DB312F9-EDF4-4B4D-9152-5B79D12AF8D8}" type="sibTrans">
      <dgm:prSet/>
      <dgm:spPr/>
      <dgm:t>
        <a:bodyPr/>
        <a:lstStyle/>
        <a:p>
          <a:endParaRPr lang="zh-CN" altLang="en-US"/>
        </a:p>
      </dgm:t>
    </dgm:pt>
    <dgm:pt modelId="{C5B30749-4AE1-46CC-B1C1-AEE2F92DC47E}">
      <dgm:prSet phldrT="[文本]" phldr="0" custT="0"/>
      <dgm:spPr>
        <a:solidFill>
          <a:srgbClr val="00B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Data Analytics</a:t>
          </a:r>
          <a:endParaRPr lang="en-US" altLang="zh-CN" dirty="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数据</a:t>
          </a:r>
          <a:r>
            <a:rPr lang="zh-CN" altLang="en-US" dirty="0"/>
            <a:t>分析</a:t>
          </a:r>
          <a:r>
            <a:rPr lang="zh-CN" altLang="en-US" dirty="0"/>
            <a:t/>
          </a:r>
          <a:endParaRPr lang="zh-CN" altLang="en-US" dirty="0"/>
        </a:p>
      </dgm:t>
    </dgm:pt>
    <dgm:pt modelId="{BAA4C53B-1ACD-4661-85AA-10882DD38620}" cxnId="{6A4C25FE-450D-4F43-9C8E-4DA86B879483}" type="parTrans">
      <dgm:prSet/>
      <dgm:spPr>
        <a:solidFill>
          <a:srgbClr val="00B050"/>
        </a:solidFill>
      </dgm:spPr>
      <dgm:t>
        <a:bodyPr/>
        <a:lstStyle/>
        <a:p>
          <a:endParaRPr lang="zh-CN" altLang="en-US"/>
        </a:p>
      </dgm:t>
    </dgm:pt>
    <dgm:pt modelId="{4658B56C-CF5D-46B0-A7E9-F33AD2A09EA7}" cxnId="{6A4C25FE-450D-4F43-9C8E-4DA86B879483}" type="sibTrans">
      <dgm:prSet/>
      <dgm:spPr/>
      <dgm:t>
        <a:bodyPr/>
        <a:lstStyle/>
        <a:p>
          <a:endParaRPr lang="zh-CN" altLang="en-US"/>
        </a:p>
      </dgm:t>
    </dgm:pt>
    <dgm:pt modelId="{1A182743-35B7-4A56-B7F9-503BCAEBB9A8}">
      <dgm:prSet phldrT="[文本]" phldr="0" custT="0"/>
      <dgm:spPr>
        <a:solidFill>
          <a:srgbClr val="CC660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Big Data</a:t>
          </a:r>
          <a:endParaRPr lang="en-US" altLang="zh-CN" dirty="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大数据</a:t>
          </a:r>
          <a:r>
            <a:rPr lang="zh-CN" altLang="en-US" dirty="0"/>
            <a:t>处理</a:t>
          </a:r>
          <a:r>
            <a:rPr lang="zh-CN" altLang="en-US" dirty="0"/>
            <a:t/>
          </a:r>
          <a:endParaRPr lang="zh-CN" altLang="en-US" dirty="0"/>
        </a:p>
      </dgm:t>
    </dgm:pt>
    <dgm:pt modelId="{D37E6094-D1A7-4310-B58B-E117AEF68C39}" cxnId="{9A27A113-4D33-477D-B4E0-D95E8213BE53}" type="parTrans">
      <dgm:prSet/>
      <dgm:spPr>
        <a:solidFill>
          <a:srgbClr val="CC6600"/>
        </a:solidFill>
      </dgm:spPr>
      <dgm:t>
        <a:bodyPr/>
        <a:lstStyle/>
        <a:p>
          <a:endParaRPr lang="zh-CN" altLang="en-US"/>
        </a:p>
      </dgm:t>
    </dgm:pt>
    <dgm:pt modelId="{271123B6-40CE-4112-BE3C-54D2D7F27885}" cxnId="{9A27A113-4D33-477D-B4E0-D95E8213BE53}" type="sibTrans">
      <dgm:prSet/>
      <dgm:spPr/>
      <dgm:t>
        <a:bodyPr/>
        <a:lstStyle/>
        <a:p>
          <a:endParaRPr lang="zh-CN" altLang="en-US"/>
        </a:p>
      </dgm:t>
    </dgm:pt>
    <dgm:pt modelId="{6CBD2154-1828-4468-AFDD-0BAD60B9603A}">
      <dgm:prSet phldrT="[文本]" phldr="0" custT="0"/>
      <dgm:spPr>
        <a:solidFill>
          <a:srgbClr val="0070C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Decision Support</a:t>
          </a:r>
          <a:endParaRPr lang="en-US" altLang="zh-CN" dirty="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决策支持</a:t>
          </a:r>
          <a:r>
            <a:rPr lang="zh-CN" altLang="en-US" dirty="0"/>
            <a:t/>
          </a:r>
          <a:endParaRPr lang="zh-CN" altLang="en-US" dirty="0"/>
        </a:p>
      </dgm:t>
    </dgm:pt>
    <dgm:pt modelId="{6C722544-1F0F-40EA-945A-0D2772D1FB15}" cxnId="{8E2EC1AD-4E4D-45AC-983A-7B335211175B}" type="parTrans">
      <dgm:prSet/>
      <dgm:spPr>
        <a:solidFill>
          <a:srgbClr val="1966B3"/>
        </a:solidFill>
      </dgm:spPr>
      <dgm:t>
        <a:bodyPr/>
        <a:lstStyle/>
        <a:p>
          <a:endParaRPr lang="zh-CN" altLang="en-US"/>
        </a:p>
      </dgm:t>
    </dgm:pt>
    <dgm:pt modelId="{48F1839B-5999-4EBD-8C1B-7A2C7D993DCB}" cxnId="{8E2EC1AD-4E4D-45AC-983A-7B335211175B}" type="sibTrans">
      <dgm:prSet/>
      <dgm:spPr/>
      <dgm:t>
        <a:bodyPr/>
        <a:lstStyle/>
        <a:p>
          <a:endParaRPr lang="zh-CN" altLang="en-US"/>
        </a:p>
      </dgm:t>
    </dgm:pt>
    <dgm:pt modelId="{EA7EF5A7-E087-4D05-A366-9327B8B37A7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Customer Relationship Management</a:t>
          </a:r>
          <a:endParaRPr lang="en-US" altLang="zh-CN" dirty="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客户关系管理</a:t>
          </a:r>
          <a:r>
            <a:rPr lang="zh-CN" altLang="en-US" dirty="0"/>
            <a:t/>
          </a:r>
          <a:endParaRPr lang="zh-CN" altLang="en-US" dirty="0"/>
        </a:p>
      </dgm:t>
    </dgm:pt>
    <dgm:pt modelId="{87F46F9F-C581-4A62-BC85-4B26A7AC6B24}" cxnId="{5E71DDB4-936B-45A8-848B-3A327EB1F046}" type="parTrans">
      <dgm:prSet/>
      <dgm:spPr/>
      <dgm:t>
        <a:bodyPr/>
        <a:lstStyle/>
        <a:p>
          <a:endParaRPr lang="zh-CN" altLang="en-US"/>
        </a:p>
      </dgm:t>
    </dgm:pt>
    <dgm:pt modelId="{60535879-1ED1-4ABC-A91B-00DA0D868DA7}" cxnId="{5E71DDB4-936B-45A8-848B-3A327EB1F046}" type="sibTrans">
      <dgm:prSet/>
      <dgm:spPr/>
      <dgm:t>
        <a:bodyPr/>
        <a:lstStyle/>
        <a:p>
          <a:endParaRPr lang="zh-CN" altLang="en-US"/>
        </a:p>
      </dgm:t>
    </dgm:pt>
    <dgm:pt modelId="{367D4B5F-D5E3-44D5-B824-D61B1476D1BA}" type="pres">
      <dgm:prSet presAssocID="{82D54CC7-F258-42C6-957B-A1A0D29735A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5D189C5-AD87-4F5C-9BFB-74C9AEEFFD96}" type="pres">
      <dgm:prSet presAssocID="{DEF2CCC8-0352-4FF8-BE0E-E5C52F5B33CA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62BD95B-A9BF-420C-9609-4751BE55E247}" type="pres">
      <dgm:prSet presAssocID="{71B0F4C4-75F7-4AE4-9773-EC3EB08458D3}" presName="parTrans" presStyleLbl="bgSibTrans2D1" presStyleIdx="0" presStyleCnt="5"/>
      <dgm:spPr/>
      <dgm:t>
        <a:bodyPr/>
        <a:lstStyle/>
        <a:p>
          <a:endParaRPr lang="zh-CN" altLang="en-US"/>
        </a:p>
      </dgm:t>
    </dgm:pt>
    <dgm:pt modelId="{1A56711E-D2E7-479C-A977-43EB3F326260}" type="pres">
      <dgm:prSet presAssocID="{DE6CD261-51BB-4247-BA40-B41212FB0B1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11D3C6-E376-4BDE-B5F2-77D35D101725}" type="pres">
      <dgm:prSet presAssocID="{BAA4C53B-1ACD-4661-85AA-10882DD38620}" presName="parTrans" presStyleLbl="bgSibTrans2D1" presStyleIdx="1" presStyleCnt="5"/>
      <dgm:spPr/>
      <dgm:t>
        <a:bodyPr/>
        <a:lstStyle/>
        <a:p>
          <a:endParaRPr lang="zh-CN" altLang="en-US"/>
        </a:p>
      </dgm:t>
    </dgm:pt>
    <dgm:pt modelId="{CA0D0D1D-25AD-4FD9-95CF-9043890526FD}" type="pres">
      <dgm:prSet presAssocID="{C5B30749-4AE1-46CC-B1C1-AEE2F92DC47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48DDEA-D478-414B-B334-7382051BE131}" type="pres">
      <dgm:prSet presAssocID="{D37E6094-D1A7-4310-B58B-E117AEF68C39}" presName="parTrans" presStyleLbl="bgSibTrans2D1" presStyleIdx="2" presStyleCnt="5"/>
      <dgm:spPr/>
      <dgm:t>
        <a:bodyPr/>
        <a:lstStyle/>
        <a:p>
          <a:endParaRPr lang="zh-CN" altLang="en-US"/>
        </a:p>
      </dgm:t>
    </dgm:pt>
    <dgm:pt modelId="{8C811A30-DE53-4007-B726-27DDC53F63D6}" type="pres">
      <dgm:prSet presAssocID="{1A182743-35B7-4A56-B7F9-503BCAEBB9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D3F77A-CC3E-4FEB-A784-67AB4C9A457A}" type="pres">
      <dgm:prSet presAssocID="{6C722544-1F0F-40EA-945A-0D2772D1FB15}" presName="parTrans" presStyleLbl="bgSibTrans2D1" presStyleIdx="3" presStyleCnt="5"/>
      <dgm:spPr/>
      <dgm:t>
        <a:bodyPr/>
        <a:lstStyle/>
        <a:p>
          <a:endParaRPr lang="zh-CN" altLang="en-US"/>
        </a:p>
      </dgm:t>
    </dgm:pt>
    <dgm:pt modelId="{DDDD31F0-3FC4-4604-9211-2BE0B433EDFA}" type="pres">
      <dgm:prSet presAssocID="{6CBD2154-1828-4468-AFDD-0BAD60B9603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CDBF3D-D029-4D7B-BD73-B8808354D6FF}" type="pres">
      <dgm:prSet presAssocID="{87F46F9F-C581-4A62-BC85-4B26A7AC6B24}" presName="parTrans" presStyleLbl="bgSibTrans2D1" presStyleIdx="4" presStyleCnt="5"/>
      <dgm:spPr/>
      <dgm:t>
        <a:bodyPr/>
        <a:lstStyle/>
        <a:p>
          <a:endParaRPr lang="zh-CN" altLang="en-US"/>
        </a:p>
      </dgm:t>
    </dgm:pt>
    <dgm:pt modelId="{D73868D2-FB23-4A65-A4AD-1343544CFB41}" type="pres">
      <dgm:prSet presAssocID="{EA7EF5A7-E087-4D05-A366-9327B8B37A7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44CA85E-AB2E-44E5-A0C1-464AD5ADA67B}" srcId="{82D54CC7-F258-42C6-957B-A1A0D29735A8}" destId="{DEF2CCC8-0352-4FF8-BE0E-E5C52F5B33CA}" srcOrd="0" destOrd="0" parTransId="{3F88AE9B-2F94-452C-8FD2-5D99B457FAC9}" sibTransId="{AADABCBF-BD95-44D0-830D-77B4C27A5698}"/>
    <dgm:cxn modelId="{5DB312F9-EDF4-4B4D-9152-5B79D12AF8D8}" srcId="{DEF2CCC8-0352-4FF8-BE0E-E5C52F5B33CA}" destId="{DE6CD261-51BB-4247-BA40-B41212FB0B1F}" srcOrd="0" destOrd="0" parTransId="{71B0F4C4-75F7-4AE4-9773-EC3EB08458D3}" sibTransId="{D7533DBD-09A2-48B5-AEC2-77613FBAE50A}"/>
    <dgm:cxn modelId="{6A4C25FE-450D-4F43-9C8E-4DA86B879483}" srcId="{DEF2CCC8-0352-4FF8-BE0E-E5C52F5B33CA}" destId="{C5B30749-4AE1-46CC-B1C1-AEE2F92DC47E}" srcOrd="1" destOrd="0" parTransId="{BAA4C53B-1ACD-4661-85AA-10882DD38620}" sibTransId="{4658B56C-CF5D-46B0-A7E9-F33AD2A09EA7}"/>
    <dgm:cxn modelId="{9A27A113-4D33-477D-B4E0-D95E8213BE53}" srcId="{DEF2CCC8-0352-4FF8-BE0E-E5C52F5B33CA}" destId="{1A182743-35B7-4A56-B7F9-503BCAEBB9A8}" srcOrd="2" destOrd="0" parTransId="{D37E6094-D1A7-4310-B58B-E117AEF68C39}" sibTransId="{271123B6-40CE-4112-BE3C-54D2D7F27885}"/>
    <dgm:cxn modelId="{8E2EC1AD-4E4D-45AC-983A-7B335211175B}" srcId="{DEF2CCC8-0352-4FF8-BE0E-E5C52F5B33CA}" destId="{6CBD2154-1828-4468-AFDD-0BAD60B9603A}" srcOrd="3" destOrd="0" parTransId="{6C722544-1F0F-40EA-945A-0D2772D1FB15}" sibTransId="{48F1839B-5999-4EBD-8C1B-7A2C7D993DCB}"/>
    <dgm:cxn modelId="{5E71DDB4-936B-45A8-848B-3A327EB1F046}" srcId="{DEF2CCC8-0352-4FF8-BE0E-E5C52F5B33CA}" destId="{EA7EF5A7-E087-4D05-A366-9327B8B37A79}" srcOrd="4" destOrd="0" parTransId="{87F46F9F-C581-4A62-BC85-4B26A7AC6B24}" sibTransId="{60535879-1ED1-4ABC-A91B-00DA0D868DA7}"/>
    <dgm:cxn modelId="{857CF471-E586-48D1-8BB4-23A70782A803}" type="presOf" srcId="{82D54CC7-F258-42C6-957B-A1A0D29735A8}" destId="{367D4B5F-D5E3-44D5-B824-D61B1476D1BA}" srcOrd="0" destOrd="0" presId="urn:microsoft.com/office/officeart/2005/8/layout/radial4"/>
    <dgm:cxn modelId="{C5714095-6767-4AEA-8408-06EB3BC68616}" type="presParOf" srcId="{367D4B5F-D5E3-44D5-B824-D61B1476D1BA}" destId="{75D189C5-AD87-4F5C-9BFB-74C9AEEFFD96}" srcOrd="0" destOrd="0" presId="urn:microsoft.com/office/officeart/2005/8/layout/radial4"/>
    <dgm:cxn modelId="{E3D50541-2F52-43F0-A77A-868C4F45A855}" type="presOf" srcId="{DEF2CCC8-0352-4FF8-BE0E-E5C52F5B33CA}" destId="{75D189C5-AD87-4F5C-9BFB-74C9AEEFFD96}" srcOrd="0" destOrd="0" presId="urn:microsoft.com/office/officeart/2005/8/layout/radial4"/>
    <dgm:cxn modelId="{2DBF34D7-4295-4C07-8594-B6424ECF4284}" type="presParOf" srcId="{367D4B5F-D5E3-44D5-B824-D61B1476D1BA}" destId="{B62BD95B-A9BF-420C-9609-4751BE55E247}" srcOrd="1" destOrd="0" presId="urn:microsoft.com/office/officeart/2005/8/layout/radial4"/>
    <dgm:cxn modelId="{D3A602A4-246A-4FB6-A34C-48F272E1096A}" type="presOf" srcId="{71B0F4C4-75F7-4AE4-9773-EC3EB08458D3}" destId="{B62BD95B-A9BF-420C-9609-4751BE55E247}" srcOrd="0" destOrd="0" presId="urn:microsoft.com/office/officeart/2005/8/layout/radial4"/>
    <dgm:cxn modelId="{51E99ED8-0E28-443E-B29F-C3B1C529EFE2}" type="presParOf" srcId="{367D4B5F-D5E3-44D5-B824-D61B1476D1BA}" destId="{1A56711E-D2E7-479C-A977-43EB3F326260}" srcOrd="2" destOrd="0" presId="urn:microsoft.com/office/officeart/2005/8/layout/radial4"/>
    <dgm:cxn modelId="{ABB30B0C-DFF6-4E99-8C5D-BBA1BF96EDFE}" type="presOf" srcId="{DE6CD261-51BB-4247-BA40-B41212FB0B1F}" destId="{1A56711E-D2E7-479C-A977-43EB3F326260}" srcOrd="0" destOrd="0" presId="urn:microsoft.com/office/officeart/2005/8/layout/radial4"/>
    <dgm:cxn modelId="{6433E4EA-593F-4FD5-88FF-E0A841A52EE8}" type="presParOf" srcId="{367D4B5F-D5E3-44D5-B824-D61B1476D1BA}" destId="{3C11D3C6-E376-4BDE-B5F2-77D35D101725}" srcOrd="3" destOrd="0" presId="urn:microsoft.com/office/officeart/2005/8/layout/radial4"/>
    <dgm:cxn modelId="{F1B76A06-B18F-4EF2-AA16-CFA1E6D6098C}" type="presOf" srcId="{BAA4C53B-1ACD-4661-85AA-10882DD38620}" destId="{3C11D3C6-E376-4BDE-B5F2-77D35D101725}" srcOrd="0" destOrd="0" presId="urn:microsoft.com/office/officeart/2005/8/layout/radial4"/>
    <dgm:cxn modelId="{274FF73C-2038-495D-8C0C-4ED7B689D28D}" type="presParOf" srcId="{367D4B5F-D5E3-44D5-B824-D61B1476D1BA}" destId="{CA0D0D1D-25AD-4FD9-95CF-9043890526FD}" srcOrd="4" destOrd="0" presId="urn:microsoft.com/office/officeart/2005/8/layout/radial4"/>
    <dgm:cxn modelId="{B201FCEE-2612-4BB2-A4BF-76C6C77B1843}" type="presOf" srcId="{C5B30749-4AE1-46CC-B1C1-AEE2F92DC47E}" destId="{CA0D0D1D-25AD-4FD9-95CF-9043890526FD}" srcOrd="0" destOrd="0" presId="urn:microsoft.com/office/officeart/2005/8/layout/radial4"/>
    <dgm:cxn modelId="{BAA075FB-C7CA-4D05-8C00-307D7A51A8FC}" type="presParOf" srcId="{367D4B5F-D5E3-44D5-B824-D61B1476D1BA}" destId="{E248DDEA-D478-414B-B334-7382051BE131}" srcOrd="5" destOrd="0" presId="urn:microsoft.com/office/officeart/2005/8/layout/radial4"/>
    <dgm:cxn modelId="{9DAF8817-4D61-4FDB-B8C7-6DD2B29683FD}" type="presOf" srcId="{D37E6094-D1A7-4310-B58B-E117AEF68C39}" destId="{E248DDEA-D478-414B-B334-7382051BE131}" srcOrd="0" destOrd="0" presId="urn:microsoft.com/office/officeart/2005/8/layout/radial4"/>
    <dgm:cxn modelId="{3C66C515-E0FE-4ABC-8704-0022D089D6A6}" type="presParOf" srcId="{367D4B5F-D5E3-44D5-B824-D61B1476D1BA}" destId="{8C811A30-DE53-4007-B726-27DDC53F63D6}" srcOrd="6" destOrd="0" presId="urn:microsoft.com/office/officeart/2005/8/layout/radial4"/>
    <dgm:cxn modelId="{929B1693-28F5-4612-8D71-17677E526AD9}" type="presOf" srcId="{1A182743-35B7-4A56-B7F9-503BCAEBB9A8}" destId="{8C811A30-DE53-4007-B726-27DDC53F63D6}" srcOrd="0" destOrd="0" presId="urn:microsoft.com/office/officeart/2005/8/layout/radial4"/>
    <dgm:cxn modelId="{AA80318B-D8BF-4277-BDCA-1DA0788CED37}" type="presParOf" srcId="{367D4B5F-D5E3-44D5-B824-D61B1476D1BA}" destId="{88D3F77A-CC3E-4FEB-A784-67AB4C9A457A}" srcOrd="7" destOrd="0" presId="urn:microsoft.com/office/officeart/2005/8/layout/radial4"/>
    <dgm:cxn modelId="{23CE4829-589D-4155-B874-4159A1997BEA}" type="presOf" srcId="{6C722544-1F0F-40EA-945A-0D2772D1FB15}" destId="{88D3F77A-CC3E-4FEB-A784-67AB4C9A457A}" srcOrd="0" destOrd="0" presId="urn:microsoft.com/office/officeart/2005/8/layout/radial4"/>
    <dgm:cxn modelId="{BBA4ADC9-1763-4AD0-9CD6-0A6DBFA36288}" type="presParOf" srcId="{367D4B5F-D5E3-44D5-B824-D61B1476D1BA}" destId="{DDDD31F0-3FC4-4604-9211-2BE0B433EDFA}" srcOrd="8" destOrd="0" presId="urn:microsoft.com/office/officeart/2005/8/layout/radial4"/>
    <dgm:cxn modelId="{C9D25F3A-F63C-45A4-AFD4-7AD26881C1BB}" type="presOf" srcId="{6CBD2154-1828-4468-AFDD-0BAD60B9603A}" destId="{DDDD31F0-3FC4-4604-9211-2BE0B433EDFA}" srcOrd="0" destOrd="0" presId="urn:microsoft.com/office/officeart/2005/8/layout/radial4"/>
    <dgm:cxn modelId="{B91D7187-D953-44C5-9AF8-03A607476C7D}" type="presParOf" srcId="{367D4B5F-D5E3-44D5-B824-D61B1476D1BA}" destId="{50CDBF3D-D029-4D7B-BD73-B8808354D6FF}" srcOrd="9" destOrd="0" presId="urn:microsoft.com/office/officeart/2005/8/layout/radial4"/>
    <dgm:cxn modelId="{EF4853FD-9DF9-42F4-9AAD-B42664D37920}" type="presOf" srcId="{87F46F9F-C581-4A62-BC85-4B26A7AC6B24}" destId="{50CDBF3D-D029-4D7B-BD73-B8808354D6FF}" srcOrd="0" destOrd="0" presId="urn:microsoft.com/office/officeart/2005/8/layout/radial4"/>
    <dgm:cxn modelId="{0549553B-8B8A-4FA2-B202-3F4DD93B46AD}" type="presParOf" srcId="{367D4B5F-D5E3-44D5-B824-D61B1476D1BA}" destId="{D73868D2-FB23-4A65-A4AD-1343544CFB41}" srcOrd="10" destOrd="0" presId="urn:microsoft.com/office/officeart/2005/8/layout/radial4"/>
    <dgm:cxn modelId="{4F9F3CA5-4B9D-4065-8292-AA3A766A861F}" type="presOf" srcId="{EA7EF5A7-E087-4D05-A366-9327B8B37A79}" destId="{D73868D2-FB23-4A65-A4AD-1343544CFB41}" srcOrd="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924E5-F3B4-4B84-BA8D-112FD5B014B5}">
      <dsp:nvSpPr>
        <dsp:cNvPr id="0" name=""/>
        <dsp:cNvSpPr/>
      </dsp:nvSpPr>
      <dsp:spPr>
        <a:xfrm>
          <a:off x="3131388" y="2012754"/>
          <a:ext cx="1530662" cy="153066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Data Mining</a:t>
          </a:r>
          <a:endParaRPr lang="en-US" sz="2500" kern="1200" dirty="0"/>
        </a:p>
      </dsp:txBody>
      <dsp:txXfrm>
        <a:off x="3355548" y="2236914"/>
        <a:ext cx="1082342" cy="1082342"/>
      </dsp:txXfrm>
    </dsp:sp>
    <dsp:sp modelId="{256B9C73-7B1E-41AB-B31D-5372862F8FFC}">
      <dsp:nvSpPr>
        <dsp:cNvPr id="0" name=""/>
        <dsp:cNvSpPr/>
      </dsp:nvSpPr>
      <dsp:spPr>
        <a:xfrm rot="16200000">
          <a:off x="3618304" y="1716614"/>
          <a:ext cx="556830" cy="35448"/>
        </a:xfrm>
        <a:custGeom>
          <a:avLst/>
          <a:gdLst/>
          <a:ahLst/>
          <a:cxnLst/>
          <a:rect l="0" t="0" r="0" b="0"/>
          <a:pathLst>
            <a:path>
              <a:moveTo>
                <a:pt x="0" y="17724"/>
              </a:moveTo>
              <a:lnTo>
                <a:pt x="556830" y="17724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82798" y="1720418"/>
        <a:ext cx="27841" cy="27841"/>
      </dsp:txXfrm>
    </dsp:sp>
    <dsp:sp modelId="{D92B7FBA-F81F-49F0-BBF8-56C30004B026}">
      <dsp:nvSpPr>
        <dsp:cNvPr id="0" name=""/>
        <dsp:cNvSpPr/>
      </dsp:nvSpPr>
      <dsp:spPr>
        <a:xfrm>
          <a:off x="3134839" y="113639"/>
          <a:ext cx="1523759" cy="1342284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Machine Learning</a:t>
          </a:r>
          <a:endParaRPr lang="en-US" sz="1600" kern="1200" dirty="0"/>
        </a:p>
      </dsp:txBody>
      <dsp:txXfrm>
        <a:off x="3357988" y="310212"/>
        <a:ext cx="1077461" cy="949138"/>
      </dsp:txXfrm>
    </dsp:sp>
    <dsp:sp modelId="{E4D18B2D-5BD4-4028-BC93-074605399E52}">
      <dsp:nvSpPr>
        <dsp:cNvPr id="0" name=""/>
        <dsp:cNvSpPr/>
      </dsp:nvSpPr>
      <dsp:spPr>
        <a:xfrm>
          <a:off x="4662050" y="2760361"/>
          <a:ext cx="413085" cy="35448"/>
        </a:xfrm>
        <a:custGeom>
          <a:avLst/>
          <a:gdLst/>
          <a:ahLst/>
          <a:cxnLst/>
          <a:rect l="0" t="0" r="0" b="0"/>
          <a:pathLst>
            <a:path>
              <a:moveTo>
                <a:pt x="0" y="17724"/>
              </a:moveTo>
              <a:lnTo>
                <a:pt x="413085" y="17724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58266" y="2767758"/>
        <a:ext cx="20654" cy="20654"/>
      </dsp:txXfrm>
    </dsp:sp>
    <dsp:sp modelId="{9DAD4769-8F8C-4437-8000-DB1A29FBBE5F}">
      <dsp:nvSpPr>
        <dsp:cNvPr id="0" name=""/>
        <dsp:cNvSpPr/>
      </dsp:nvSpPr>
      <dsp:spPr>
        <a:xfrm>
          <a:off x="5075136" y="2012754"/>
          <a:ext cx="1629773" cy="1530662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Pattern Recognition</a:t>
          </a:r>
          <a:endParaRPr lang="en-US" sz="1500" kern="1200" dirty="0"/>
        </a:p>
      </dsp:txBody>
      <dsp:txXfrm>
        <a:off x="5313811" y="2236914"/>
        <a:ext cx="1152423" cy="1082342"/>
      </dsp:txXfrm>
    </dsp:sp>
    <dsp:sp modelId="{AFD50E63-F934-42B7-8726-1A2B0F5E6AC1}">
      <dsp:nvSpPr>
        <dsp:cNvPr id="0" name=""/>
        <dsp:cNvSpPr/>
      </dsp:nvSpPr>
      <dsp:spPr>
        <a:xfrm rot="5400000">
          <a:off x="3621518" y="3800893"/>
          <a:ext cx="550401" cy="35448"/>
        </a:xfrm>
        <a:custGeom>
          <a:avLst/>
          <a:gdLst/>
          <a:ahLst/>
          <a:cxnLst/>
          <a:rect l="0" t="0" r="0" b="0"/>
          <a:pathLst>
            <a:path>
              <a:moveTo>
                <a:pt x="0" y="17724"/>
              </a:moveTo>
              <a:lnTo>
                <a:pt x="550401" y="17724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82959" y="3804857"/>
        <a:ext cx="27520" cy="27520"/>
      </dsp:txXfrm>
    </dsp:sp>
    <dsp:sp modelId="{BDF3442C-731C-4F32-9AE7-857DBC6E6448}">
      <dsp:nvSpPr>
        <dsp:cNvPr id="0" name=""/>
        <dsp:cNvSpPr/>
      </dsp:nvSpPr>
      <dsp:spPr>
        <a:xfrm>
          <a:off x="3134839" y="4093818"/>
          <a:ext cx="1523759" cy="1355141"/>
        </a:xfrm>
        <a:prstGeom prst="ellipse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Statistics</a:t>
          </a:r>
          <a:endParaRPr lang="en-US" sz="1800" kern="1200" dirty="0"/>
        </a:p>
      </dsp:txBody>
      <dsp:txXfrm>
        <a:off x="3357988" y="4292274"/>
        <a:ext cx="1077461" cy="958229"/>
      </dsp:txXfrm>
    </dsp:sp>
    <dsp:sp modelId="{00FF9880-B45C-4A8F-9038-FC000D96359E}">
      <dsp:nvSpPr>
        <dsp:cNvPr id="0" name=""/>
        <dsp:cNvSpPr/>
      </dsp:nvSpPr>
      <dsp:spPr>
        <a:xfrm rot="10800000">
          <a:off x="2739341" y="2760361"/>
          <a:ext cx="392047" cy="35448"/>
        </a:xfrm>
        <a:custGeom>
          <a:avLst/>
          <a:gdLst/>
          <a:ahLst/>
          <a:cxnLst/>
          <a:rect l="0" t="0" r="0" b="0"/>
          <a:pathLst>
            <a:path>
              <a:moveTo>
                <a:pt x="0" y="17724"/>
              </a:moveTo>
              <a:lnTo>
                <a:pt x="392047" y="17724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925563" y="2768284"/>
        <a:ext cx="19602" cy="19602"/>
      </dsp:txXfrm>
    </dsp:sp>
    <dsp:sp modelId="{CD64E2A7-0188-4842-8113-EB51FC4DACF9}">
      <dsp:nvSpPr>
        <dsp:cNvPr id="0" name=""/>
        <dsp:cNvSpPr/>
      </dsp:nvSpPr>
      <dsp:spPr>
        <a:xfrm>
          <a:off x="1067490" y="2012754"/>
          <a:ext cx="1671850" cy="1530662"/>
        </a:xfrm>
        <a:prstGeom prst="ellipse">
          <a:avLst/>
        </a:prstGeom>
        <a:gradFill rotWithShape="0">
          <a:gsLst>
            <a:gs pos="0">
              <a:schemeClr val="accent5">
                <a:hueOff val="-8772678"/>
                <a:satOff val="49542"/>
                <a:lumOff val="-4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8772678"/>
                <a:satOff val="49542"/>
                <a:lumOff val="-4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8772678"/>
                <a:satOff val="49542"/>
                <a:lumOff val="-4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Artificial Intelligence</a:t>
          </a:r>
          <a:endParaRPr lang="en-US" sz="1500" kern="1200" dirty="0"/>
        </a:p>
      </dsp:txBody>
      <dsp:txXfrm>
        <a:off x="1312327" y="2236914"/>
        <a:ext cx="1182176" cy="1082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189C5-AD87-4F5C-9BFB-74C9AEEFFD96}">
      <dsp:nvSpPr>
        <dsp:cNvPr id="0" name=""/>
        <dsp:cNvSpPr/>
      </dsp:nvSpPr>
      <dsp:spPr>
        <a:xfrm>
          <a:off x="2263616" y="2304674"/>
          <a:ext cx="1568767" cy="156876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Data Mining</a:t>
          </a:r>
          <a:endParaRPr lang="zh-CN" altLang="en-US" sz="2500" kern="1200" dirty="0"/>
        </a:p>
      </dsp:txBody>
      <dsp:txXfrm>
        <a:off x="2493357" y="2534415"/>
        <a:ext cx="1109285" cy="1109285"/>
      </dsp:txXfrm>
    </dsp:sp>
    <dsp:sp modelId="{B62BD95B-A9BF-420C-9609-4751BE55E247}">
      <dsp:nvSpPr>
        <dsp:cNvPr id="0" name=""/>
        <dsp:cNvSpPr/>
      </dsp:nvSpPr>
      <dsp:spPr>
        <a:xfrm rot="10800000">
          <a:off x="745631" y="2865508"/>
          <a:ext cx="1434495" cy="447098"/>
        </a:xfrm>
        <a:prstGeom prst="lef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6711E-D2E7-479C-A977-43EB3F326260}">
      <dsp:nvSpPr>
        <dsp:cNvPr id="0" name=""/>
        <dsp:cNvSpPr/>
      </dsp:nvSpPr>
      <dsp:spPr>
        <a:xfrm>
          <a:off x="466" y="2492926"/>
          <a:ext cx="1490329" cy="1192263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Business Intelligence</a:t>
          </a:r>
          <a:endParaRPr lang="zh-CN" altLang="en-US" sz="1600" kern="1200" dirty="0"/>
        </a:p>
      </dsp:txBody>
      <dsp:txXfrm>
        <a:off x="35386" y="2527846"/>
        <a:ext cx="1420489" cy="1122423"/>
      </dsp:txXfrm>
    </dsp:sp>
    <dsp:sp modelId="{3C11D3C6-E376-4BDE-B5F2-77D35D101725}">
      <dsp:nvSpPr>
        <dsp:cNvPr id="0" name=""/>
        <dsp:cNvSpPr/>
      </dsp:nvSpPr>
      <dsp:spPr>
        <a:xfrm rot="13500000">
          <a:off x="1209902" y="1744659"/>
          <a:ext cx="1434495" cy="447098"/>
        </a:xfrm>
        <a:prstGeom prst="lef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D0D1D-25AD-4FD9-95CF-9043890526FD}">
      <dsp:nvSpPr>
        <dsp:cNvPr id="0" name=""/>
        <dsp:cNvSpPr/>
      </dsp:nvSpPr>
      <dsp:spPr>
        <a:xfrm>
          <a:off x="674814" y="864906"/>
          <a:ext cx="1490329" cy="119226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Data Analytics</a:t>
          </a:r>
          <a:endParaRPr lang="zh-CN" altLang="en-US" sz="1600" kern="1200" dirty="0"/>
        </a:p>
      </dsp:txBody>
      <dsp:txXfrm>
        <a:off x="709734" y="899826"/>
        <a:ext cx="1420489" cy="1122423"/>
      </dsp:txXfrm>
    </dsp:sp>
    <dsp:sp modelId="{E248DDEA-D478-414B-B334-7382051BE131}">
      <dsp:nvSpPr>
        <dsp:cNvPr id="0" name=""/>
        <dsp:cNvSpPr/>
      </dsp:nvSpPr>
      <dsp:spPr>
        <a:xfrm rot="16200000">
          <a:off x="2330752" y="1280388"/>
          <a:ext cx="1434495" cy="447098"/>
        </a:xfrm>
        <a:prstGeom prst="leftArrow">
          <a:avLst>
            <a:gd name="adj1" fmla="val 60000"/>
            <a:gd name="adj2" fmla="val 50000"/>
          </a:avLst>
        </a:prstGeom>
        <a:solidFill>
          <a:srgbClr val="CC66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11A30-DE53-4007-B726-27DDC53F63D6}">
      <dsp:nvSpPr>
        <dsp:cNvPr id="0" name=""/>
        <dsp:cNvSpPr/>
      </dsp:nvSpPr>
      <dsp:spPr>
        <a:xfrm>
          <a:off x="2302835" y="190557"/>
          <a:ext cx="1490329" cy="1192263"/>
        </a:xfrm>
        <a:prstGeom prst="roundRect">
          <a:avLst>
            <a:gd name="adj" fmla="val 10000"/>
          </a:avLst>
        </a:prstGeom>
        <a:solidFill>
          <a:srgbClr val="CC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Big Data</a:t>
          </a:r>
          <a:endParaRPr lang="zh-CN" altLang="en-US" sz="1600" kern="1200" dirty="0"/>
        </a:p>
      </dsp:txBody>
      <dsp:txXfrm>
        <a:off x="2337755" y="225477"/>
        <a:ext cx="1420489" cy="1122423"/>
      </dsp:txXfrm>
    </dsp:sp>
    <dsp:sp modelId="{88D3F77A-CC3E-4FEB-A784-67AB4C9A457A}">
      <dsp:nvSpPr>
        <dsp:cNvPr id="0" name=""/>
        <dsp:cNvSpPr/>
      </dsp:nvSpPr>
      <dsp:spPr>
        <a:xfrm rot="18900000">
          <a:off x="3451601" y="1744659"/>
          <a:ext cx="1434495" cy="447098"/>
        </a:xfrm>
        <a:prstGeom prst="leftArrow">
          <a:avLst>
            <a:gd name="adj1" fmla="val 60000"/>
            <a:gd name="adj2" fmla="val 50000"/>
          </a:avLst>
        </a:prstGeom>
        <a:solidFill>
          <a:srgbClr val="1966B3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D31F0-3FC4-4604-9211-2BE0B433EDFA}">
      <dsp:nvSpPr>
        <dsp:cNvPr id="0" name=""/>
        <dsp:cNvSpPr/>
      </dsp:nvSpPr>
      <dsp:spPr>
        <a:xfrm>
          <a:off x="3930855" y="864906"/>
          <a:ext cx="1490329" cy="1192263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Decision Support</a:t>
          </a:r>
          <a:endParaRPr lang="zh-CN" altLang="en-US" sz="1600" kern="1200" dirty="0"/>
        </a:p>
      </dsp:txBody>
      <dsp:txXfrm>
        <a:off x="3965775" y="899826"/>
        <a:ext cx="1420489" cy="1122423"/>
      </dsp:txXfrm>
    </dsp:sp>
    <dsp:sp modelId="{50CDBF3D-D029-4D7B-BD73-B8808354D6FF}">
      <dsp:nvSpPr>
        <dsp:cNvPr id="0" name=""/>
        <dsp:cNvSpPr/>
      </dsp:nvSpPr>
      <dsp:spPr>
        <a:xfrm>
          <a:off x="3915872" y="2865508"/>
          <a:ext cx="1434495" cy="447098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8772678"/>
            <a:satOff val="49542"/>
            <a:lumOff val="-42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868D2-FB23-4A65-A4AD-1343544CFB41}">
      <dsp:nvSpPr>
        <dsp:cNvPr id="0" name=""/>
        <dsp:cNvSpPr/>
      </dsp:nvSpPr>
      <dsp:spPr>
        <a:xfrm>
          <a:off x="4605204" y="2492926"/>
          <a:ext cx="1490329" cy="1192263"/>
        </a:xfrm>
        <a:prstGeom prst="roundRect">
          <a:avLst>
            <a:gd name="adj" fmla="val 10000"/>
          </a:avLst>
        </a:prstGeom>
        <a:solidFill>
          <a:schemeClr val="accent5">
            <a:hueOff val="-8772678"/>
            <a:satOff val="49542"/>
            <a:lumOff val="-4235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Customer Relationship Management</a:t>
          </a:r>
          <a:endParaRPr lang="zh-CN" altLang="en-US" sz="1600" kern="1200" dirty="0"/>
        </a:p>
      </dsp:txBody>
      <dsp:txXfrm>
        <a:off x="4640124" y="2527846"/>
        <a:ext cx="1420489" cy="1122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Sentiment analysis leverages the voluminous streams of data generated by consumers in the various forms of social media to help inform a variety of business decisions. For example, retailers can use sentiment analysis to gauge the real-time response to marketing campaigns and adjust course accordingly. The evolving field of social media data analysis plays a key role because consumers are relying increasingly on peer sentiment and recommendations to make purchasing decisions. A variety of tools has emerged for the real-time monitoring and response to Web-based consumer behavior and choices.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anose="020B0604030504040204" pitchFamily="34" charset="0"/>
                <a:ea typeface="宋体" panose="02010600030101010101" pitchFamily="2" charset="-122"/>
              </a:rPr>
              <a:t>LOGO</a:t>
            </a:r>
            <a:endParaRPr lang="en-US" altLang="zh-CN" sz="2800" b="1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Group 31"/>
          <p:cNvGrpSpPr/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grpSp>
          <p:nvGrpSpPr>
            <p:cNvPr id="8" name="Group 33"/>
            <p:cNvGrpSpPr/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" name="Group 37"/>
            <p:cNvGrpSpPr/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" name="Group 41"/>
            <p:cNvGrpSpPr/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" name="Group 45"/>
            <p:cNvGrpSpPr/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49"/>
            <p:cNvGrpSpPr/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53"/>
            <p:cNvGrpSpPr/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57"/>
            <p:cNvGrpSpPr/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61"/>
            <p:cNvGrpSpPr/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smtClean="0"/>
          </a:p>
        </p:txBody>
      </p:sp>
      <p:grpSp>
        <p:nvGrpSpPr>
          <p:cNvPr id="1044" name="Group 104"/>
          <p:cNvGrpSpPr/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grpSp>
          <p:nvGrpSpPr>
            <p:cNvPr id="1055" name="Group 106"/>
            <p:cNvGrpSpPr/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" name="Group 110"/>
            <p:cNvGrpSpPr/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7" name="Group 114"/>
            <p:cNvGrpSpPr/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8" name="Group 118"/>
            <p:cNvGrpSpPr/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9" name="Group 122"/>
            <p:cNvGrpSpPr/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60" name="Group 126"/>
            <p:cNvGrpSpPr/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61" name="Group 130"/>
            <p:cNvGrpSpPr/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62" name="Group 134"/>
            <p:cNvGrpSpPr/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 b="1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microsoft.com/office/2007/relationships/media" Target="file:///E:\&#35838;&#31243;\&#35838;&#31243;14\&#23548;&#35770;\1.mp4" TargetMode="External"/><Relationship Id="rId1" Type="http://schemas.openxmlformats.org/officeDocument/2006/relationships/video" Target="file:///E:\&#35838;&#31243;\&#35838;&#31243;14\&#23548;&#35770;\1.mp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hyperlink" Target="IBM&#19987;&#23478;&#35775;&#35848;-&#26234;&#24935;&#20998;&#26512;&#19982;&#27934;&#23519;&#65288;&#20844;&#20849;&#23433;&#20840;&#65289;.mp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hyperlink" Target="http://www.google.com.au/url?sa=i&amp;rct=j&amp;q=&amp;esrc=s&amp;frm=1&amp;source=images&amp;cd=&amp;cad=rja&amp;uact=8&amp;docid=M20i35rDb4bl9M&amp;tbnid=y9a9jXy3IHQrmM:&amp;ved=0CAUQjRw&amp;url=http://eng.up.edu.ps/&amp;ei=uRzTU9GqO4K7uASJ0oH4Ag&amp;bvm=bv.71778758,d.c2E&amp;psig=AFQjCNEk6Qal1c8DhxFS7ClQDzrw86HLHA&amp;ust=140643066198383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jpeg"/><Relationship Id="rId3" Type="http://schemas.openxmlformats.org/officeDocument/2006/relationships/hyperlink" Target="http://www.google.com.au/url?sa=i&amp;rct=j&amp;q=&amp;esrc=s&amp;frm=1&amp;source=images&amp;cd=&amp;cad=rja&amp;uact=8&amp;docid=6Ix3OhHvtGs7MM&amp;tbnid=vFklf8pj5hq0XM:&amp;ved=0CAUQjRw&amp;url=http://www.bigdata-startups.com/sentiment-analytics-no-brainer-organisations/&amp;ei=nEzTU7GOCdOOuATU_oD4BA&amp;bvm=bv.71778758,d.c2E&amp;psig=AFQjCNG2_lDL33H5KNcdqGoeS-jGunnpVw&amp;ust=1406442953657399" TargetMode="External"/><Relationship Id="rId2" Type="http://schemas.openxmlformats.org/officeDocument/2006/relationships/image" Target="../media/image31.png"/><Relationship Id="rId1" Type="http://schemas.openxmlformats.org/officeDocument/2006/relationships/hyperlink" Target="http://www.google.com.au/url?sa=i&amp;rct=j&amp;q=&amp;esrc=s&amp;frm=1&amp;source=images&amp;cd=&amp;cad=rja&amp;uact=8&amp;docid=7PXDC2WzuX_yMM&amp;tbnid=Shd-UYn4fpvCJM:&amp;ved=0CAUQjRw&amp;url=http://blog.datumbox.com/&amp;ei=gUzTU9vdK8u1uATG74CwCQ&amp;bvm=bv.71778758,d.c2E&amp;psig=AFQjCNG2_lDL33H5KNcdqGoeS-jGunnpVw&amp;ust=140644295365739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GIF"/><Relationship Id="rId1" Type="http://schemas.openxmlformats.org/officeDocument/2006/relationships/image" Target="../media/image35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//upload.wikimedia.org/wikipedia/commons/3/3a/Linear_regression.svg" TargetMode="External"/><Relationship Id="rId4" Type="http://schemas.openxmlformats.org/officeDocument/2006/relationships/image" Target="../media/image3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7.wmf"/><Relationship Id="rId1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77240" y="2286000"/>
            <a:ext cx="7546975" cy="2133600"/>
          </a:xfrm>
        </p:spPr>
        <p:txBody>
          <a:bodyPr/>
          <a:lstStyle/>
          <a:p>
            <a:pPr eaLnBrk="1" hangingPunct="1"/>
            <a:r>
              <a:rPr lang="zh-CN" altLang="en-US" sz="4000" i="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数据挖掘</a:t>
            </a:r>
            <a:r>
              <a:rPr lang="en-US" altLang="zh-CN" sz="4000" i="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--</a:t>
            </a:r>
            <a:br>
              <a:rPr lang="en-US" altLang="zh-CN" sz="4000" i="0" dirty="0" smtClean="0"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4000" i="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基于机器学习的</a:t>
            </a:r>
            <a:r>
              <a:rPr lang="zh-CN" altLang="en-US" sz="4000" i="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大数据处理算法</a:t>
            </a:r>
            <a:endParaRPr lang="zh-CN" altLang="en-US" sz="4000" i="0" dirty="0" smtClean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Zongyao Wang  </a:t>
            </a:r>
            <a:endParaRPr lang="en-US" altLang="zh-CN" sz="2000" dirty="0" smtClean="0"/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wzy@dlmu</a:t>
            </a:r>
            <a:r>
              <a:rPr lang="en-US" altLang="zh-CN" sz="2000" dirty="0" smtClean="0"/>
              <a:t>.edu.cn</a:t>
            </a:r>
            <a:endParaRPr lang="en-US" altLang="zh-CN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1025" y="2890203"/>
            <a:ext cx="5981700" cy="2314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5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p>
            <a:r>
              <a:rPr lang="en-US" altLang="zh-CN" dirty="0">
                <a:ea typeface="宋体" panose="02010600030101010101" pitchFamily="2" charset="-122"/>
              </a:rPr>
              <a:t>AlphaGo </a:t>
            </a:r>
            <a:r>
              <a:rPr lang="zh-CN" altLang="en-US" dirty="0">
                <a:ea typeface="宋体" panose="02010600030101010101" pitchFamily="2" charset="-122"/>
              </a:rPr>
              <a:t>原理图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403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200"/>
            <a:ext cx="2095500" cy="2076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667000"/>
            <a:ext cx="2090738" cy="207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3" y="3200400"/>
            <a:ext cx="2090737" cy="207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3" y="3779838"/>
            <a:ext cx="2090737" cy="2079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p>
            <a:r>
              <a:rPr lang="zh-CN" altLang="en-US" dirty="0">
                <a:ea typeface="宋体" panose="02010600030101010101" pitchFamily="2" charset="-122"/>
              </a:rPr>
              <a:t>神经网络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xfrm>
            <a:off x="381000" y="1600200"/>
            <a:ext cx="8534400" cy="4525963"/>
          </a:xfrm>
          <a:noFill/>
          <a:ln>
            <a:noFill/>
          </a:ln>
        </p:spPr>
        <p:txBody>
          <a:bodyPr/>
          <a:p>
            <a:pPr algn="ctr"/>
            <a:r>
              <a:rPr lang="zh-CN" altLang="en-US" sz="1800" dirty="0">
                <a:ea typeface="宋体" panose="02010600030101010101" pitchFamily="2" charset="-122"/>
              </a:rPr>
              <a:t>人工神经网络也简称为神经网络或称作连接模型，它是一种模仿动物神经网络行为特征，进行分布式并行信息处理的算法数学模型。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40964" name="Picture 2" descr="http://static.zybuluo.com/wangcao/a5fzi7ubamc10liat5vmzt8a/QQ%E6%88%AA%E5%9B%BE2016081514502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115" y="3373755"/>
            <a:ext cx="4699000" cy="2495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62200"/>
            <a:ext cx="2286000" cy="1395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848100"/>
            <a:ext cx="2959735" cy="2609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7" name="矩形 6"/>
          <p:cNvSpPr/>
          <p:nvPr/>
        </p:nvSpPr>
        <p:spPr>
          <a:xfrm>
            <a:off x="4038600" y="2438400"/>
            <a:ext cx="45720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深度学习神经网络有很多层，所以叫深度学习神经网络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p>
            <a:r>
              <a:rPr lang="en-US" altLang="zh-CN" dirty="0">
                <a:ea typeface="宋体" panose="02010600030101010101" pitchFamily="2" charset="-122"/>
              </a:rPr>
              <a:t>Real-time Pose Estimation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19460" name="Picture 2" descr="D:\课程\课程14\课件\导论\pose_face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600200"/>
            <a:ext cx="7710488" cy="434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p>
            <a:r>
              <a:rPr lang="en-US" altLang="zh-CN" dirty="0">
                <a:ea typeface="宋体" panose="02010600030101010101" pitchFamily="2" charset="-122"/>
              </a:rPr>
              <a:t>Real-time Pose Estimation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0484" name="Picture 2" descr="D:\课程\课程14\课件\导论\pose_hands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3" y="1524000"/>
            <a:ext cx="8262937" cy="4648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p>
            <a:r>
              <a:rPr lang="en-US" altLang="zh-CN" dirty="0">
                <a:ea typeface="宋体" panose="02010600030101010101" pitchFamily="2" charset="-122"/>
              </a:rPr>
              <a:t>Real-time Pose Estimation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1508" name="Picture 2" descr="D:\课程\课程14\课件\导论\shake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676400"/>
            <a:ext cx="812165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  <a:noFill/>
          <a:ln>
            <a:noFill/>
          </a:ln>
        </p:spPr>
        <p:txBody>
          <a:bodyPr/>
          <a:p>
            <a:r>
              <a:rPr lang="en-US" altLang="zh-CN" dirty="0">
                <a:ea typeface="宋体" panose="02010600030101010101" pitchFamily="2" charset="-122"/>
              </a:rPr>
              <a:t>Real-time Pose Estimation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2532" name="Picture 2" descr="D:\课程\课程14\课件\导论\dance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1477010"/>
            <a:ext cx="7858760" cy="4424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p>
            <a:r>
              <a:rPr lang="en-US" altLang="zh-CN" dirty="0">
                <a:ea typeface="宋体" panose="02010600030101010101" pitchFamily="2" charset="-122"/>
              </a:rPr>
              <a:t>Yolo </a:t>
            </a:r>
            <a:r>
              <a:rPr lang="zh-CN" altLang="en-US" dirty="0">
                <a:ea typeface="宋体" panose="02010600030101010101" pitchFamily="2" charset="-122"/>
              </a:rPr>
              <a:t>物体识别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6084" name="Picture 2" descr="https://ask.julyedu.com/uploads/questions/20161120/60263e06e99eeb12fffcdb8bf5ba10c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95" y="1293495"/>
            <a:ext cx="5689600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5" name="Picture 4" descr="https://ask.julyedu.com/uploads/questions/20161120/4e4a768bb65d92d76f46902d5087ea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88" y="3405505"/>
            <a:ext cx="5554662" cy="3124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noFill/>
          <a:ln>
            <a:noFill/>
          </a:ln>
        </p:spPr>
        <p:txBody>
          <a:bodyPr/>
          <a:p>
            <a:r>
              <a:rPr lang="en-US" altLang="zh-CN" dirty="0">
                <a:ea typeface="宋体" panose="02010600030101010101" pitchFamily="2" charset="-122"/>
              </a:rPr>
              <a:t>Convolution Neuron Network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zh-CN" altLang="en-US" dirty="0">
                <a:ea typeface="宋体" panose="02010600030101010101" pitchFamily="2" charset="-122"/>
              </a:rPr>
              <a:t>卷积神经网络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p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1988" name="Picture 2" descr="http://static.zybuluo.com/wangcao/cgiwlvg721jvapbks4vdhz8c/QQ%E6%88%AA%E5%9B%BE2016081611332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85" y="1621790"/>
            <a:ext cx="3886200" cy="3836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5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1369060"/>
            <a:ext cx="6391275" cy="3971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05" y="1727200"/>
            <a:ext cx="6571615" cy="3924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05" y="2168525"/>
            <a:ext cx="6254750" cy="3981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2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785" y="2569845"/>
            <a:ext cx="6287135" cy="3924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p>
            <a:r>
              <a:rPr lang="en-US" altLang="zh-CN" dirty="0">
                <a:ea typeface="宋体" panose="02010600030101010101" pitchFamily="2" charset="-122"/>
              </a:rPr>
              <a:t>YOLO </a:t>
            </a:r>
            <a:r>
              <a:rPr lang="zh-CN" altLang="en-US" dirty="0">
                <a:ea typeface="宋体" panose="02010600030101010101" pitchFamily="2" charset="-122"/>
              </a:rPr>
              <a:t>实时计算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1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77595" y="1416050"/>
            <a:ext cx="6705600" cy="5029200"/>
          </a:xfr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6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Public Security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92164" name="Picture 4" descr="https://aryan4646.files.wordpress.com/2013/05/crime1.jpg">
            <a:hlinkClick r:id="rId1" action="ppaction://hlinkfile"/>
          </p:cNvPr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27585" y="980728"/>
            <a:ext cx="7488832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p>
            <a:r>
              <a:rPr lang="en-US" altLang="zh-CN" dirty="0">
                <a:ea typeface="宋体" panose="02010600030101010101" pitchFamily="2" charset="-122"/>
              </a:rPr>
              <a:t>About me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p>
            <a:r>
              <a:rPr lang="zh-CN" altLang="en-US" dirty="0">
                <a:ea typeface="宋体" panose="02010600030101010101" pitchFamily="2" charset="-122"/>
              </a:rPr>
              <a:t>王宗尧，计算机科学博士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E-mail: wzy@dlmu.edu.cn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科研方向：人工智能、机器学习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课程资料百度网盘：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63B2D4F86B154C72977A2D84C98C82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6690" y="3366770"/>
            <a:ext cx="2365375" cy="236537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Location Data: Urban Planning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3074" name="Picture 2" descr="http://eng.up.edu.ps/files/e5d2a6ae8117ac7252dd9b92b3f3815b146091913.jpg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00034" y="1000108"/>
            <a:ext cx="8215368" cy="55721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Location Data: Shopper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827584" y="955821"/>
            <a:ext cx="7654953" cy="561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7439052" cy="563562"/>
          </a:xfrm>
        </p:spPr>
        <p:txBody>
          <a:bodyPr/>
          <a:lstStyle/>
          <a:p>
            <a:r>
              <a:rPr lang="en-US" altLang="zh-CN" dirty="0" smtClean="0"/>
              <a:t>Retail Data: Sentiment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31746" name="Picture 2" descr="http://blog.datumbox.com/wp-content/uploads/2013/09/sentiment-analysis-neutral.png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90625" y="3429000"/>
            <a:ext cx="7153275" cy="3171826"/>
          </a:xfrm>
          <a:prstGeom prst="rect">
            <a:avLst/>
          </a:prstGeom>
          <a:noFill/>
        </p:spPr>
      </p:pic>
      <p:pic>
        <p:nvPicPr>
          <p:cNvPr id="31748" name="Picture 4" descr="http://data.bigdatastartups.netdna-cdn.com/wp-content/uploads/2013/10/Why-Sentiment-Analysis-Should-Be-A-No-Brainer-For-Organisations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785918" y="1071546"/>
            <a:ext cx="5429288" cy="21182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 Networks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86018" name="Picture 2" descr="http://youthvillage.co.za/wp-content/uploads/2013/10/Social-Networks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28464" y="1520786"/>
            <a:ext cx="4259560" cy="36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1" name="Picture 5" descr="http://web.ecs.syr.edu/~pjmcswee/coms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499992" y="1772007"/>
            <a:ext cx="4076452" cy="314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机器学习的分类</a:t>
            </a:r>
            <a:endParaRPr lang="zh-CN" altLang="en-US" dirty="0"/>
          </a:p>
        </p:txBody>
      </p:sp>
      <p:sp>
        <p:nvSpPr>
          <p:cNvPr id="5" name="TextBox 1"/>
          <p:cNvSpPr txBox="1"/>
          <p:nvPr/>
        </p:nvSpPr>
        <p:spPr>
          <a:xfrm>
            <a:off x="0" y="1540221"/>
            <a:ext cx="8877300" cy="257429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1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监督学习</a:t>
            </a:r>
            <a:endParaRPr kumimoji="1" lang="en-US" altLang="zh-CN" sz="21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1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无监督学习</a:t>
            </a:r>
            <a:endParaRPr kumimoji="1" lang="en-US" altLang="zh-CN" sz="21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1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半监督学习</a:t>
            </a:r>
            <a:endParaRPr kumimoji="1" lang="en-US" altLang="zh-CN" sz="21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1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强化学习</a:t>
            </a:r>
            <a:endParaRPr lang="zh-CN" altLang="en-US" dirty="0"/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kumimoji="1" lang="zh-CN" altLang="en-US" sz="21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机器学习的分类 </a:t>
            </a:r>
            <a:r>
              <a:rPr lang="en-US" altLang="zh-CN" dirty="0" smtClean="0"/>
              <a:t>-– </a:t>
            </a:r>
            <a:r>
              <a:rPr lang="zh-CN" altLang="en-US" dirty="0" smtClean="0"/>
              <a:t>监督学习</a:t>
            </a:r>
            <a:endParaRPr lang="zh-CN" altLang="en-US" dirty="0"/>
          </a:p>
        </p:txBody>
      </p:sp>
      <p:sp>
        <p:nvSpPr>
          <p:cNvPr id="6" name="TextBox 1"/>
          <p:cNvSpPr txBox="1"/>
          <p:nvPr/>
        </p:nvSpPr>
        <p:spPr>
          <a:xfrm>
            <a:off x="0" y="1540221"/>
            <a:ext cx="8877300" cy="377825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监督学习是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从给定的训练数据集中学习一个函数（模型），当新的数据到来时，可以根据这个函数（模型）预测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结果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在监督式学习下，输入数据被称为“训练数据”，</a:t>
            </a:r>
            <a:r>
              <a:rPr kumimoji="1" lang="zh-CN" altLang="en-US" sz="1800" b="1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每组训练数据有一个明确的标识或结果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，如，对防垃圾邮件系统中“垃圾邮件”、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“非垃圾邮件”</a:t>
            </a:r>
            <a:r>
              <a:rPr kumimoji="1" lang="en-US" altLang="zh-CN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建立模型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时，监督式学习建立一个学习过程，将预测结果与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“测试数据”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的实际结果进行比较，不断调整预测模型，直到模型的预测结果达到一个预期的准确率。常见的监督学习算法包括回归分析和统计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分类。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机器学习的分类 </a:t>
            </a:r>
            <a:r>
              <a:rPr lang="en-US" altLang="zh-CN" dirty="0" smtClean="0"/>
              <a:t>-– </a:t>
            </a:r>
            <a:r>
              <a:rPr lang="zh-CN" altLang="en-US" dirty="0" smtClean="0"/>
              <a:t>无监督学习</a:t>
            </a:r>
            <a:endParaRPr lang="zh-CN" altLang="en-US" dirty="0"/>
          </a:p>
        </p:txBody>
      </p:sp>
      <p:sp>
        <p:nvSpPr>
          <p:cNvPr id="6" name="TextBox 1"/>
          <p:cNvSpPr txBox="1"/>
          <p:nvPr/>
        </p:nvSpPr>
        <p:spPr>
          <a:xfrm>
            <a:off x="0" y="1540221"/>
            <a:ext cx="8877300" cy="294703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无监督式学习中，</a:t>
            </a:r>
            <a:r>
              <a:rPr kumimoji="1" lang="zh-CN" altLang="en-US" sz="1800" b="1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数据并不被特别标识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，学习模型是为了</a:t>
            </a:r>
            <a:r>
              <a:rPr kumimoji="1" lang="zh-CN" altLang="en-US" sz="1800" b="1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推断出数据的一些内在</a:t>
            </a:r>
            <a:r>
              <a:rPr kumimoji="1" lang="zh-CN" altLang="en-US" sz="1800" b="1" kern="0" dirty="0" smtClean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结构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常见的应用场景包括关联规则的学习以及</a:t>
            </a:r>
            <a:r>
              <a:rPr kumimoji="1" lang="zh-CN" altLang="en-US" sz="1800" b="1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聚类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等。常见算法包括</a:t>
            </a:r>
            <a:r>
              <a:rPr kumimoji="1" lang="en-US" altLang="zh-CN" sz="1800" b="1" kern="0" dirty="0" err="1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Apriori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算法和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k-Means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监督学习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无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监督学习的区别：训练集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是否被标注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。他们都有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训练集，且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都有输入和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输出。</a:t>
            </a:r>
            <a:endParaRPr kumimoji="1" lang="zh-CN" altLang="en-US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机器学习的分类 </a:t>
            </a:r>
            <a:r>
              <a:rPr lang="en-US" altLang="zh-CN" dirty="0" smtClean="0"/>
              <a:t>-– </a:t>
            </a:r>
            <a:r>
              <a:rPr lang="zh-CN" altLang="en-US" dirty="0" smtClean="0"/>
              <a:t>半监督学习</a:t>
            </a:r>
            <a:endParaRPr lang="zh-CN" altLang="en-US" dirty="0"/>
          </a:p>
        </p:txBody>
      </p:sp>
      <p:sp>
        <p:nvSpPr>
          <p:cNvPr id="6" name="TextBox 1"/>
          <p:cNvSpPr txBox="1"/>
          <p:nvPr/>
        </p:nvSpPr>
        <p:spPr>
          <a:xfrm>
            <a:off x="0" y="1540221"/>
            <a:ext cx="8877300" cy="419354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半监督学习是</a:t>
            </a:r>
            <a:r>
              <a:rPr kumimoji="1" lang="zh-CN" altLang="en-US" sz="1800" b="1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介于监督学习与无监督学习之间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一种机器学习方式，主要考虑如何利用</a:t>
            </a:r>
            <a:r>
              <a:rPr kumimoji="1" lang="zh-CN" altLang="en-US" sz="1800" b="1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少量的标注样本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kumimoji="1" lang="zh-CN" altLang="en-US" sz="1800" b="1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大量的未标注样本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进行训练和分类的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问题；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应用场景包括分类和回归，算法包括一些对常用监督式学习算法的延伸，这些算法首先试图对未标识数据进行建模，在此基础上再对标识的数据进行预测，如图论推理算法（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Graph Inference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）或者拉普拉斯支持向量机（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Laplacian SVM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等；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半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监督学习从诞生以来，主要用于处理人工合成数据，无噪声干扰的样本数据是当前大部分半监督学习方法使用的数据，而在实际生活中用到的数据却大部分不是无干扰的，通常都比较难以得到纯样本数据。</a:t>
            </a:r>
            <a:endParaRPr kumimoji="1" lang="en-US" altLang="zh-CN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机器学习的分类 </a:t>
            </a:r>
            <a:r>
              <a:rPr lang="en-US" altLang="zh-CN" dirty="0" smtClean="0"/>
              <a:t>-– </a:t>
            </a:r>
            <a:r>
              <a:rPr lang="zh-CN" altLang="en-US" dirty="0" smtClean="0"/>
              <a:t>强化学习</a:t>
            </a:r>
            <a:endParaRPr lang="zh-CN" altLang="en-US" dirty="0"/>
          </a:p>
        </p:txBody>
      </p:sp>
      <p:sp>
        <p:nvSpPr>
          <p:cNvPr id="6" name="TextBox 1"/>
          <p:cNvSpPr txBox="1"/>
          <p:nvPr/>
        </p:nvSpPr>
        <p:spPr>
          <a:xfrm>
            <a:off x="0" y="1540221"/>
            <a:ext cx="8877300" cy="253174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强化学习通过观察来学习动作的完成，每个动作都会对环境有所影响，学习对象根据观察到的周围环境的反馈来做出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判断；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在强化学习下，输入数据直接反馈到模型，模型必须对此立刻做出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调整；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常见的应用场景包括动态系统以及</a:t>
            </a:r>
            <a:r>
              <a:rPr kumimoji="1" lang="zh-CN" altLang="en-US" sz="1800" b="1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机器人控制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等。常见算法包括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Q-Learning 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以及时间差学习（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Temporal difference learning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）。</a:t>
            </a:r>
            <a:endParaRPr kumimoji="1" lang="en-US" altLang="zh-CN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f7cfb3034047845043bef071f7cab95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5720" y="4072255"/>
            <a:ext cx="2438400" cy="2286000"/>
          </a:xfrm>
          <a:prstGeom prst="rect">
            <a:avLst/>
          </a:prstGeom>
        </p:spPr>
      </p:pic>
      <p:pic>
        <p:nvPicPr>
          <p:cNvPr id="7" name="图片 6" descr="1ac113a52bfd836b4133b0abcaa941a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105" y="4072255"/>
            <a:ext cx="24384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-41910" y="1148426"/>
            <a:ext cx="8877300" cy="528256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回归算法（监督学习）</a:t>
            </a:r>
            <a:endParaRPr kumimoji="1" lang="zh-CN" altLang="en-US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决策树 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（监督学习）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聚类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算法（无监督学习）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en-US" altLang="zh-CN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支持向量机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（监督学习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降维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算法（无监督学习）</a:t>
            </a:r>
            <a:endParaRPr kumimoji="1" lang="zh-CN" altLang="en-US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关联算法</a:t>
            </a:r>
            <a:endParaRPr kumimoji="1" lang="zh-CN" altLang="en-US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神经网络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（监督学习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推荐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算法（</a:t>
            </a:r>
            <a:r>
              <a:rPr kumimoji="1" lang="en-US" altLang="zh-CN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adamboost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，随机森林，遗传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其他算法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065" y="132715"/>
            <a:ext cx="50438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smtClean="0">
                <a:sym typeface="+mn-ea"/>
              </a:rPr>
              <a:t>机器学习的常见算法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数据挖掘参考资料：</a:t>
            </a:r>
            <a:endParaRPr lang="zh-CN" altLang="en-US"/>
          </a:p>
          <a:p>
            <a:pPr lvl="1"/>
            <a:r>
              <a:rPr lang="zh-CN" altLang="en-US"/>
              <a:t>https://blog.csdn.net/eastmount/article/category/2613003</a:t>
            </a:r>
            <a:endParaRPr lang="zh-CN" altLang="en-US"/>
          </a:p>
          <a:p>
            <a:r>
              <a:rPr lang="en-US" altLang="zh-CN"/>
              <a:t>python</a:t>
            </a:r>
            <a:r>
              <a:rPr lang="zh-CN" altLang="en-US"/>
              <a:t>参考资料：</a:t>
            </a:r>
            <a:endParaRPr lang="zh-CN" altLang="en-US"/>
          </a:p>
          <a:p>
            <a:pPr lvl="1"/>
            <a:r>
              <a:rPr lang="zh-CN" altLang="en-US"/>
              <a:t>https://blog.csdn.net/eastmount/article/category/9263079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常见算法 </a:t>
            </a:r>
            <a:r>
              <a:rPr lang="en-US" altLang="zh-CN" dirty="0" smtClean="0"/>
              <a:t>-– </a:t>
            </a:r>
            <a:r>
              <a:rPr lang="zh-CN" altLang="en-US" dirty="0" smtClean="0"/>
              <a:t>回归算法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610235" y="1540510"/>
            <a:ext cx="8022590" cy="211582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回归算法有两个重要的子类：即</a:t>
            </a:r>
            <a:r>
              <a:rPr kumimoji="1" lang="zh-CN" altLang="en-US" sz="1800" b="1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线性回归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kumimoji="1" lang="zh-CN" altLang="en-US" sz="1800" b="1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逻辑</a:t>
            </a:r>
            <a:r>
              <a:rPr kumimoji="1" lang="zh-CN" altLang="en-US" sz="1800" b="1" kern="0" dirty="0" smtClean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回归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线性回归就是如何拟合出一条直线最佳匹配所有的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数据，逻辑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回归是一种与线性回归非常类似的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算法；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线性回归处理的问题类型与逻辑回归不一致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kumimoji="1" lang="en-US" altLang="zh-CN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344805" y="3526155"/>
            <a:ext cx="8374380" cy="235013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320800" lvl="2" indent="-51435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r>
              <a:rPr kumimoji="1" lang="zh-CN" altLang="en-US" sz="1800" kern="0" dirty="0" smtClean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线性回归</a:t>
            </a:r>
            <a:r>
              <a:rPr kumimoji="1" lang="zh-CN" altLang="en-US" sz="1800" kern="0" dirty="0"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处理的是</a:t>
            </a:r>
            <a:r>
              <a:rPr kumimoji="1" lang="zh-CN" altLang="en-US" sz="1800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数值问题</a:t>
            </a:r>
            <a:r>
              <a:rPr kumimoji="1" lang="zh-CN" altLang="en-US" sz="1800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，也就是最后预测出的结果是数字，例如房价。</a:t>
            </a:r>
            <a:endParaRPr kumimoji="1" lang="en-US" altLang="zh-CN" sz="1800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320800" lvl="2" indent="-51435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r>
              <a:rPr kumimoji="1" lang="zh-CN" altLang="en-US" sz="1800" kern="0" dirty="0" smtClean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逻辑</a:t>
            </a:r>
            <a:r>
              <a:rPr kumimoji="1" lang="zh-CN" altLang="en-US" sz="1800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回归</a:t>
            </a:r>
            <a:r>
              <a:rPr kumimoji="1" lang="zh-CN" altLang="en-US" sz="1800" kern="0" dirty="0"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属于</a:t>
            </a:r>
            <a:r>
              <a:rPr kumimoji="1" lang="zh-CN" altLang="en-US" sz="1800" kern="0" dirty="0">
                <a:solidFill>
                  <a:srgbClr val="FF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分类算法</a:t>
            </a:r>
            <a:r>
              <a:rPr kumimoji="1" lang="zh-CN" altLang="en-US" sz="1800" kern="0" dirty="0"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，也就是说，逻辑回归预测结果是离散的分类，例如判断这封邮件是否是垃圾邮件，以及用户是否会点击此广告等等。</a:t>
            </a:r>
            <a:endParaRPr kumimoji="1" lang="en-US" altLang="zh-CN" sz="1800" kern="0" dirty="0"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 Techniques –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276600" y="1295400"/>
          <a:ext cx="245483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55" name="公式" r:id="rId1" imgW="786765" imgH="215900" progId="Equation.3">
                  <p:embed/>
                </p:oleObj>
              </mc:Choice>
              <mc:Fallback>
                <p:oleObj name="公式" r:id="rId1" imgW="786765" imgH="215900" progId="Equation.3">
                  <p:embed/>
                  <p:pic>
                    <p:nvPicPr>
                      <p:cNvPr id="0" name="Picture 1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295400"/>
                        <a:ext cx="2454835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85800" y="2133600"/>
          <a:ext cx="5700713" cy="394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56" name="公式" r:id="rId3" imgW="2362200" imgH="1803400" progId="Equation.3">
                  <p:embed/>
                </p:oleObj>
              </mc:Choice>
              <mc:Fallback>
                <p:oleObj name="公式" r:id="rId3" imgW="2362200" imgH="1803400" progId="Equation.3">
                  <p:embed/>
                  <p:pic>
                    <p:nvPicPr>
                      <p:cNvPr id="0" name="Picture 1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133600"/>
                        <a:ext cx="5700713" cy="3948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 descr="File:Linear regression.sv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030518" y="2133600"/>
            <a:ext cx="3580082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左箭头 2"/>
          <p:cNvSpPr/>
          <p:nvPr/>
        </p:nvSpPr>
        <p:spPr>
          <a:xfrm>
            <a:off x="6386830" y="5059680"/>
            <a:ext cx="2074545" cy="11601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这种回归就是逻辑回归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–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582318" y="2133600"/>
            <a:ext cx="802828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772116" y="35718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</a:rPr>
              <a:t>y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9388" y="4274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</a:rPr>
              <a:t>x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常见算法 </a:t>
            </a:r>
            <a:r>
              <a:rPr lang="en-US" altLang="zh-CN" dirty="0" smtClean="0"/>
              <a:t>-– </a:t>
            </a:r>
            <a:r>
              <a:rPr lang="zh-CN" altLang="en-US" dirty="0" smtClean="0"/>
              <a:t>逻辑</a:t>
            </a:r>
            <a:r>
              <a:rPr lang="zh-CN" altLang="en-US" dirty="0" smtClean="0"/>
              <a:t>回归算法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580" y="1904365"/>
            <a:ext cx="5490845" cy="2597150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608965" y="4589145"/>
            <a:ext cx="6706870" cy="178371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806450" lvl="2" indent="0" eaLnBrk="0" fontAlgn="base" hangingPunct="0">
              <a:spcBef>
                <a:spcPts val="120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r>
              <a:rPr kumimoji="1" lang="zh-CN" altLang="en-US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假设有一组肿瘤患者的数据，这些患者的肿瘤中有些是良性的</a:t>
            </a:r>
            <a:r>
              <a:rPr kumimoji="1" lang="en-US" altLang="zh-CN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kumimoji="1" lang="zh-CN" altLang="en-US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图中的蓝色点</a:t>
            </a:r>
            <a:r>
              <a:rPr kumimoji="1" lang="en-US" altLang="zh-CN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kumimoji="1" lang="zh-CN" altLang="en-US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，有些是恶性的</a:t>
            </a:r>
            <a:r>
              <a:rPr kumimoji="1" lang="en-US" altLang="zh-CN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kumimoji="1" lang="zh-CN" altLang="en-US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图中的红色点</a:t>
            </a:r>
            <a:r>
              <a:rPr kumimoji="1" lang="en-US" altLang="zh-CN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kumimoji="1" lang="zh-CN" altLang="en-US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。这里肿瘤的红蓝色可以被称作数据的“标签”。同时每个数据包括两个“特征”：患者的年龄与肿瘤的大小。我们将这两个特征与标签映射到这个二维空间上，形成了上图的数据</a:t>
            </a:r>
            <a:r>
              <a:rPr kumimoji="1" lang="zh-CN" altLang="en-US" sz="10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zh-CN" altLang="en-US" sz="10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806450" lvl="2" indent="0" eaLnBrk="0" fontAlgn="base" hangingPunct="0">
              <a:spcBef>
                <a:spcPts val="120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r>
              <a:rPr kumimoji="1" lang="zh-CN" altLang="en-US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当有一个绿色的点时</a:t>
            </a:r>
            <a:r>
              <a:rPr kumimoji="1" lang="zh-CN" altLang="en-US" sz="10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，该</a:t>
            </a:r>
            <a:r>
              <a:rPr kumimoji="1" lang="zh-CN" altLang="en-US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判断这个肿瘤是恶性的还是良性的呢？根据红蓝点我们训练出了一个逻辑回归模型，也就是图中的分类线。这时，根据绿点出现在分类线的左侧，因此我们判断它的标签应该是红色，也就是说属于恶性肿瘤</a:t>
            </a:r>
            <a:r>
              <a:rPr kumimoji="1" lang="zh-CN" altLang="en-US" sz="10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zh-CN" altLang="en-US" sz="10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806450" lvl="2" indent="0" eaLnBrk="0" fontAlgn="base" hangingPunct="0">
              <a:spcBef>
                <a:spcPts val="120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r>
              <a:rPr kumimoji="1" lang="zh-CN" altLang="en-US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逻辑回归算法划出的分类线基本都是线性的</a:t>
            </a:r>
            <a:r>
              <a:rPr kumimoji="1" lang="en-US" altLang="zh-CN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kumimoji="1" lang="zh-CN" altLang="en-US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也有划出非线性分类线的逻辑回归，不过那样的模型在处理数据量较大的时候效率会很低</a:t>
            </a:r>
            <a:r>
              <a:rPr kumimoji="1" lang="en-US" altLang="zh-CN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kumimoji="1" lang="zh-CN" altLang="en-US" sz="10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，这意味着当两类之间的界线不是线性时，逻辑回归的表达能力就不足。</a:t>
            </a:r>
            <a:endParaRPr kumimoji="1" lang="en-US" altLang="zh-CN" sz="10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Boundaries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grpSp>
        <p:nvGrpSpPr>
          <p:cNvPr id="47" name="组合 46"/>
          <p:cNvGrpSpPr>
            <a:grpSpLocks noChangeAspect="1"/>
          </p:cNvGrpSpPr>
          <p:nvPr/>
        </p:nvGrpSpPr>
        <p:grpSpPr>
          <a:xfrm>
            <a:off x="4716016" y="2087590"/>
            <a:ext cx="3816424" cy="3369782"/>
            <a:chOff x="4860032" y="2646364"/>
            <a:chExt cx="3315815" cy="2808152"/>
          </a:xfrm>
        </p:grpSpPr>
        <p:grpSp>
          <p:nvGrpSpPr>
            <p:cNvPr id="8" name="组合 7"/>
            <p:cNvGrpSpPr/>
            <p:nvPr/>
          </p:nvGrpSpPr>
          <p:grpSpPr>
            <a:xfrm>
              <a:off x="5280247" y="2646364"/>
              <a:ext cx="2895600" cy="2362994"/>
              <a:chOff x="5280247" y="2646364"/>
              <a:chExt cx="2895600" cy="2362994"/>
            </a:xfrm>
          </p:grpSpPr>
          <p:cxnSp>
            <p:nvCxnSpPr>
              <p:cNvPr id="7" name="直接箭头连接符 6"/>
              <p:cNvCxnSpPr/>
              <p:nvPr/>
            </p:nvCxnSpPr>
            <p:spPr>
              <a:xfrm>
                <a:off x="5281041" y="5007770"/>
                <a:ext cx="2894806" cy="1588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rot="5400000" flipH="1" flipV="1">
                <a:off x="4099941" y="3826670"/>
                <a:ext cx="2362200" cy="1588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5813647" y="2950370"/>
                <a:ext cx="304800" cy="304800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7185247" y="4169570"/>
                <a:ext cx="304800" cy="304800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>
                <a:off x="5889847" y="4169570"/>
                <a:ext cx="304800" cy="228600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7185247" y="2950370"/>
                <a:ext cx="304800" cy="228600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585047" y="4550570"/>
                <a:ext cx="381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altLang="zh-CN" dirty="0" smtClean="0"/>
                  <a:t>?</a:t>
                </a:r>
                <a:endParaRPr lang="zh-CN" alt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94647" y="2874170"/>
                <a:ext cx="381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altLang="zh-CN" dirty="0" smtClean="0"/>
                  <a:t>?</a:t>
                </a:r>
                <a:endParaRPr lang="zh-CN" altLang="en-US" dirty="0"/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 flipH="1">
                <a:off x="5436096" y="2780928"/>
                <a:ext cx="1512168" cy="1541042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6084168" y="3328118"/>
                <a:ext cx="1512168" cy="1541042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/>
            <p:cNvSpPr txBox="1"/>
            <p:nvPr/>
          </p:nvSpPr>
          <p:spPr>
            <a:xfrm>
              <a:off x="6681718" y="508518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X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860032" y="35668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Y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组合 41"/>
          <p:cNvGrpSpPr>
            <a:grpSpLocks noChangeAspect="1"/>
          </p:cNvGrpSpPr>
          <p:nvPr/>
        </p:nvGrpSpPr>
        <p:grpSpPr>
          <a:xfrm>
            <a:off x="539552" y="1988840"/>
            <a:ext cx="4079586" cy="3477132"/>
            <a:chOff x="1187625" y="2547614"/>
            <a:chExt cx="3399655" cy="2897610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1692474" y="4998318"/>
              <a:ext cx="2894806" cy="158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rot="5400000" flipH="1" flipV="1">
              <a:off x="511374" y="3817218"/>
              <a:ext cx="2362200" cy="158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669235" y="507589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Income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869589" y="3540010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Savings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流程图: 或者 14"/>
            <p:cNvSpPr/>
            <p:nvPr/>
          </p:nvSpPr>
          <p:spPr>
            <a:xfrm>
              <a:off x="3207866" y="2852936"/>
              <a:ext cx="135980" cy="136800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汇总连接 15"/>
            <p:cNvSpPr/>
            <p:nvPr/>
          </p:nvSpPr>
          <p:spPr>
            <a:xfrm>
              <a:off x="2051720" y="3218478"/>
              <a:ext cx="136800" cy="136800"/>
            </a:xfrm>
            <a:prstGeom prst="flowChartSummingJunction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或者 25"/>
            <p:cNvSpPr/>
            <p:nvPr/>
          </p:nvSpPr>
          <p:spPr>
            <a:xfrm>
              <a:off x="3779912" y="3414649"/>
              <a:ext cx="135980" cy="136800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流程图: 或者 26"/>
            <p:cNvSpPr/>
            <p:nvPr/>
          </p:nvSpPr>
          <p:spPr>
            <a:xfrm>
              <a:off x="3499916" y="3724248"/>
              <a:ext cx="135980" cy="136800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流程图: 汇总连接 27"/>
            <p:cNvSpPr/>
            <p:nvPr/>
          </p:nvSpPr>
          <p:spPr>
            <a:xfrm>
              <a:off x="1907704" y="3652240"/>
              <a:ext cx="136800" cy="136800"/>
            </a:xfrm>
            <a:prstGeom prst="flowChartSummingJunction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流程图: 汇总连接 28"/>
            <p:cNvSpPr/>
            <p:nvPr/>
          </p:nvSpPr>
          <p:spPr>
            <a:xfrm>
              <a:off x="2202952" y="4084288"/>
              <a:ext cx="136800" cy="136800"/>
            </a:xfrm>
            <a:prstGeom prst="flowChartSummingJunction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流程图: 汇总连接 29"/>
            <p:cNvSpPr/>
            <p:nvPr/>
          </p:nvSpPr>
          <p:spPr>
            <a:xfrm>
              <a:off x="1979712" y="4660352"/>
              <a:ext cx="136800" cy="136800"/>
            </a:xfrm>
            <a:prstGeom prst="flowChartSummingJunction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流程图: 汇总连接 30"/>
            <p:cNvSpPr/>
            <p:nvPr/>
          </p:nvSpPr>
          <p:spPr>
            <a:xfrm>
              <a:off x="3211064" y="4509120"/>
              <a:ext cx="136800" cy="136800"/>
            </a:xfrm>
            <a:prstGeom prst="flowChartSummingJunction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流程图: 汇总连接 31"/>
            <p:cNvSpPr/>
            <p:nvPr/>
          </p:nvSpPr>
          <p:spPr>
            <a:xfrm>
              <a:off x="3931144" y="4293096"/>
              <a:ext cx="136800" cy="136800"/>
            </a:xfrm>
            <a:prstGeom prst="flowChartSummingJunction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流程图: 汇总连接 32"/>
            <p:cNvSpPr/>
            <p:nvPr/>
          </p:nvSpPr>
          <p:spPr>
            <a:xfrm>
              <a:off x="2555776" y="3933056"/>
              <a:ext cx="136800" cy="136800"/>
            </a:xfrm>
            <a:prstGeom prst="flowChartSummingJunction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流程图: 或者 33"/>
            <p:cNvSpPr/>
            <p:nvPr/>
          </p:nvSpPr>
          <p:spPr>
            <a:xfrm>
              <a:off x="3643932" y="3068960"/>
              <a:ext cx="135980" cy="136800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流程图: 或者 34"/>
            <p:cNvSpPr/>
            <p:nvPr/>
          </p:nvSpPr>
          <p:spPr>
            <a:xfrm>
              <a:off x="3059832" y="3580232"/>
              <a:ext cx="135980" cy="136800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2915816" y="2752054"/>
              <a:ext cx="0" cy="1417516"/>
            </a:xfrm>
            <a:prstGeom prst="line">
              <a:avLst/>
            </a:prstGeom>
            <a:ln w="19050">
              <a:solidFill>
                <a:srgbClr val="7030A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924200" y="4140696"/>
              <a:ext cx="1215752" cy="8384"/>
            </a:xfrm>
            <a:prstGeom prst="line">
              <a:avLst/>
            </a:prstGeom>
            <a:ln w="19050">
              <a:solidFill>
                <a:srgbClr val="7030A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439134" y="2547614"/>
              <a:ext cx="10150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0070C0"/>
                  </a:solidFill>
                </a:rPr>
                <a:t>Low Risk</a:t>
              </a:r>
              <a:endParaRPr lang="zh-CN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15950" y="4602614"/>
              <a:ext cx="1059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High Risk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常见算法 </a:t>
            </a:r>
            <a:r>
              <a:rPr lang="en-US" altLang="zh-CN" dirty="0" smtClean="0"/>
              <a:t>-– SVM</a:t>
            </a:r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0" y="1540510"/>
            <a:ext cx="8517890" cy="502475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en-US" altLang="zh-CN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算法是诞生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于统计学习界，同时在机器学习界大放光彩的经典算法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某种意义上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来说，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支持向量机算法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逻辑回归算法的强化：通过给予逻辑回归算法更严格的优化条件，支持向量机算法可以获得比逻辑回归更好的分类界线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支持向量机是一种数学成分很浓的机器学习算法（相对的，神经网络则有生物科学成分）。通过支持向量机算法，既可以保持计算效率，又可以获得非常好的分类效果。因此支持向量机在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年代后期一直占据着机器学习中最核心的地位，基本取代了神经网络算法。直到现在神经网络借着深度学习重新兴起，两者之间才又发生了微妙的平衡转变。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常见算法 </a:t>
            </a:r>
            <a:r>
              <a:rPr lang="en-US" altLang="zh-CN" dirty="0" smtClean="0"/>
              <a:t>-– SVM</a:t>
            </a:r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0" y="1540221"/>
            <a:ext cx="8877300" cy="235013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通过跟高斯函数的结合，支持向量机可以表达出非常复杂的分类界线，从而达成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很好的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分类效果。比如，可以将低维的空间映射到高维的空间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如何在二维平面划分出一个圆形的分类界线？在二维平面可能会很困难，但是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通过高斯函数可以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将二维空间映射到三维空间，然后使用一个线性平面就可以达成类似效果。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6085" y="3539685"/>
            <a:ext cx="3232008" cy="254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常见算法 </a:t>
            </a:r>
            <a:r>
              <a:rPr lang="en-US" altLang="zh-CN" dirty="0" smtClean="0"/>
              <a:t>-– </a:t>
            </a:r>
            <a:r>
              <a:rPr lang="zh-CN" altLang="en-US" dirty="0"/>
              <a:t>聚类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-212090" y="1635760"/>
            <a:ext cx="9078595" cy="17005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聚类算法是无监督学习算法中最典型的代表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聚类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算法就是计算种群中的距离，根据距离的远近将数据划分为多个族群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聚类算法中最典型的代表就是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K-Means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算法。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2583" y="3604157"/>
            <a:ext cx="1835944" cy="1650206"/>
          </a:xfrm>
          <a:prstGeom prst="rect">
            <a:avLst/>
          </a:prstGeom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78902" y="3752478"/>
            <a:ext cx="4890120" cy="174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常见算法 </a:t>
            </a:r>
            <a:r>
              <a:rPr lang="en-US" altLang="zh-CN" dirty="0" smtClean="0"/>
              <a:t>-– </a:t>
            </a:r>
            <a:r>
              <a:rPr lang="zh-CN" altLang="en-US" dirty="0"/>
              <a:t>降维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0" y="1540221"/>
            <a:ext cx="8877300" cy="442785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降维算法也是一种无监督学习算法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，主要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特征是将数据从高维降低到低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维。维度表示数据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的特征量的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大小。例如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，房价包含房子的长、宽、面积与房间数量四个特征，也就是维度为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维的数据。可以看出来，长与宽事实上与面积表示的信息重叠了，例如面积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长 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× 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宽。通过降维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算法，可以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去除冗余信息，将特征减少为面积与房间数量两个特征，即从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维的数据压缩到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维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。这样，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不仅利于表示，同时提高计算的性能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降维算法的主要作用是压缩数据与提升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机器学习的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效率。通过降维算法，可以将具有几千个特征的数据压缩至若干个特征。另外，降维算法的另一个好处是数据的可视化，例如将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维的数据压缩至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维，然后可以用二维平面来可视。降维算法的主要代表是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PCA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即主成分分析算法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常见算法 </a:t>
            </a:r>
            <a:r>
              <a:rPr lang="en-US" altLang="zh-CN" dirty="0" smtClean="0"/>
              <a:t>-– </a:t>
            </a:r>
            <a:r>
              <a:rPr lang="zh-CN" altLang="en-US" dirty="0"/>
              <a:t>推荐</a:t>
            </a:r>
            <a:r>
              <a:rPr lang="zh-CN" altLang="en-US" dirty="0" smtClean="0"/>
              <a:t>算法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-165100" y="1805016"/>
            <a:ext cx="8877300" cy="92202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推荐算法是目前业界非常火的一种算法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，如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亚马逊，天猫，京东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等都在广泛地运用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。推荐算法的主要特征就是可以自动向用户推荐他们最感兴趣的东西，从而增加购买率，提升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效益。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480" y="2973705"/>
            <a:ext cx="7538720" cy="3061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数据挖掘是跨学科的热门科学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5" name="Diagram 4"/>
          <p:cNvGraphicFramePr/>
          <p:nvPr/>
        </p:nvGraphicFramePr>
        <p:xfrm>
          <a:off x="685800" y="990600"/>
          <a:ext cx="77724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1924E5-F3B4-4B84-BA8D-112FD5B01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71924E5-F3B4-4B84-BA8D-112FD5B014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6B9C73-7B1E-41AB-B31D-5372862F8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256B9C73-7B1E-41AB-B31D-5372862F8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2B7FBA-F81F-49F0-BBF8-56C30004B0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D92B7FBA-F81F-49F0-BBF8-56C30004B0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D18B2D-5BD4-4028-BC93-074605399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4D18B2D-5BD4-4028-BC93-074605399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AD4769-8F8C-4437-8000-DB1A29FBBE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9DAD4769-8F8C-4437-8000-DB1A29FBBE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D50E63-F934-42B7-8726-1A2B0F5E6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AFD50E63-F934-42B7-8726-1A2B0F5E6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F3442C-731C-4F32-9AE7-857DBC6E6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BDF3442C-731C-4F32-9AE7-857DBC6E64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FF9880-B45C-4A8F-9038-FC000D963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00FF9880-B45C-4A8F-9038-FC000D9635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64E2A7-0188-4842-8113-EB51FC4DAC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CD64E2A7-0188-4842-8113-EB51FC4DAC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常见算法 </a:t>
            </a:r>
            <a:r>
              <a:rPr lang="en-US" altLang="zh-CN" dirty="0" smtClean="0"/>
              <a:t>-– </a:t>
            </a:r>
            <a:r>
              <a:rPr lang="zh-CN" altLang="en-US" dirty="0"/>
              <a:t>推荐</a:t>
            </a:r>
            <a:r>
              <a:rPr lang="zh-CN" altLang="en-US" dirty="0" smtClean="0"/>
              <a:t>算法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0" y="1643091"/>
            <a:ext cx="8877300" cy="36830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推荐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算法有两个主要的类别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351155" y="2011680"/>
            <a:ext cx="8205470" cy="248539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320800" lvl="2" indent="-514350" eaLnBrk="0" fontAlgn="base" hangingPunct="0"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一类是基于物品内容的推荐，是将与用户购买的内容近似的物品推荐给用户，这样的前提是每个物品都得有若干个标签，因此才可以找出与用户购买物品类似的物品，这样推荐的好处是关联程度</a:t>
            </a:r>
            <a:r>
              <a:rPr kumimoji="1" lang="zh-CN" altLang="en-US" sz="15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较大。</a:t>
            </a:r>
            <a:endParaRPr kumimoji="1" lang="en-US" altLang="zh-CN" sz="1500" kern="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320800" lvl="2" indent="-514350" eaLnBrk="0" fontAlgn="base" hangingPunct="0"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另一类是基于用户相似度的推荐，则是将与目标用户</a:t>
            </a:r>
            <a:r>
              <a:rPr kumimoji="1" lang="zh-CN" altLang="en-US" sz="15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兴趣</a:t>
            </a:r>
            <a:r>
              <a:rPr kumimoji="1" lang="zh-CN" altLang="en-US" sz="1500" i="1" kern="0" dirty="0" smtClean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（注：用户画像）</a:t>
            </a:r>
            <a:r>
              <a:rPr kumimoji="1" lang="zh-CN" altLang="en-US" sz="15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相同</a:t>
            </a: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的其他用户购买的东西推荐给目标用户，例如小</a:t>
            </a:r>
            <a:r>
              <a:rPr kumimoji="1" lang="en-US" altLang="zh-CN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历史上买了物品</a:t>
            </a:r>
            <a:r>
              <a:rPr kumimoji="1" lang="en-US" altLang="zh-CN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kumimoji="1" lang="en-US" altLang="zh-CN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，经过算法分析，发现另一个与小</a:t>
            </a:r>
            <a:r>
              <a:rPr kumimoji="1" lang="en-US" altLang="zh-CN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近似的用户小</a:t>
            </a:r>
            <a:r>
              <a:rPr kumimoji="1" lang="en-US" altLang="zh-CN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购买了物品</a:t>
            </a:r>
            <a:r>
              <a:rPr kumimoji="1" lang="en-US" altLang="zh-CN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，于是将物品</a:t>
            </a:r>
            <a:r>
              <a:rPr kumimoji="1" lang="en-US" altLang="zh-CN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推荐给小</a:t>
            </a:r>
            <a:r>
              <a:rPr kumimoji="1" lang="en-US" altLang="zh-CN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en-US" altLang="zh-CN" sz="1500" kern="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320800" lvl="2" indent="-51435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endParaRPr kumimoji="1" lang="en-US" altLang="zh-CN" sz="1800" kern="0" dirty="0">
              <a:solidFill>
                <a:srgbClr val="FF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0" y="4088130"/>
            <a:ext cx="8556625" cy="92202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两类推荐都有各自的优缺点，在一般的电商应用中，一般是两类混合使用。推荐算法中最有名的算法就是协同过滤算法。</a:t>
            </a:r>
            <a:endParaRPr kumimoji="1" lang="en-US" altLang="zh-CN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常见算法 </a:t>
            </a:r>
            <a:r>
              <a:rPr lang="en-US" altLang="zh-CN" dirty="0" smtClean="0"/>
              <a:t>-– </a:t>
            </a:r>
            <a:r>
              <a:rPr lang="zh-CN" altLang="en-US" dirty="0"/>
              <a:t>其他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0" y="1540510"/>
            <a:ext cx="8496935" cy="442785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除了以上算法之外，机器学习界还有其他的如高斯判别，朴素贝叶斯，决策树等等算法。但是上面列的六个算法是使用最多，影响最广，种类最全的典型。机器学习界的一个特色就是算法众多，发展百花齐放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除了这些算法以外，有一些算法的名字在机器学习领域中也经常出现。但他们本身并不算是一个机器学习算法，而是为了解决某个子问题而诞生的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。可以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理解他们为以上算法的子算法，用于大幅度提高训练过程。其中的代表有：梯度下降法，主要运用在线性回归，逻辑回归，神经网络，推荐算法中；牛顿法，主要运用在线性回归中；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BP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算法，主要运用在神经网络中；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SMO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算法，主要运用在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中。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常见算法 </a:t>
            </a:r>
            <a:r>
              <a:rPr lang="en-US" altLang="zh-CN" dirty="0" smtClean="0"/>
              <a:t>-– </a:t>
            </a:r>
            <a:r>
              <a:rPr lang="zh-CN" altLang="en-US" dirty="0" smtClean="0"/>
              <a:t>神经网络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0" y="1540510"/>
            <a:ext cx="8317230" cy="419354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神经网络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也称之为人工神经网络，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ANN)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的诞生起源于对大脑工作机理的研究。早期生物界学者们使用神经网络来模拟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大脑，后来，机器学习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的学者们使用神经网络进行机器学习的实验，发现在视觉与语音的识别上效果都相当好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神经网络算法是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80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年代机器学习界非常流行的算法。不过，进入</a:t>
            </a:r>
            <a:r>
              <a:rPr kumimoji="1" lang="en-US" altLang="zh-CN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年代，神经网络的发展进入了一个瓶颈期。其主要原因是神经网络的训练过程很困难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263650" lvl="2" indent="-457200" eaLnBrk="0" fontAlgn="base" hangingPunct="0">
              <a:lnSpc>
                <a:spcPct val="150000"/>
              </a:lnSpc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现在，携着“深度学习”之势，神经网络重装归来，重新成为最强大的机器学习算法之一。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机器学习的基本过程</a:t>
            </a:r>
            <a:endParaRPr lang="zh-CN" altLang="en-US" dirty="0"/>
          </a:p>
        </p:txBody>
      </p:sp>
      <p:sp>
        <p:nvSpPr>
          <p:cNvPr id="5" name="TextBox 1"/>
          <p:cNvSpPr txBox="1"/>
          <p:nvPr/>
        </p:nvSpPr>
        <p:spPr>
          <a:xfrm>
            <a:off x="-244475" y="2049648"/>
            <a:ext cx="8877300" cy="92202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计算机从给定的数据中学习规律，即从观测数据（样本）中寻找规律、建立模型，并利用学习到的规律（模型）对未知或无法观测的数据进行预测。</a:t>
            </a:r>
            <a:endParaRPr kumimoji="1" lang="zh-CN" altLang="en-US" sz="1800" b="1" kern="0" dirty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251" y="3562168"/>
            <a:ext cx="6438484" cy="1437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机器学习的操作流程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0" y="1594353"/>
            <a:ext cx="8877300" cy="36830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263650" lvl="2" indent="-457200" eaLnBrk="0" fontAlgn="base" hangingPunct="0">
              <a:spcBef>
                <a:spcPts val="1415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操作流程主要分</a:t>
            </a:r>
            <a:r>
              <a:rPr kumimoji="1" lang="en-US" altLang="zh-CN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kumimoji="1" lang="zh-CN" altLang="en-US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步</a:t>
            </a:r>
            <a:r>
              <a:rPr kumimoji="1" lang="en-US" altLang="zh-CN" sz="1800" b="1" kern="0" dirty="0" smtClean="0">
                <a:solidFill>
                  <a:srgbClr val="000000"/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kumimoji="1" lang="en-US" altLang="zh-CN" sz="1800" b="1" kern="0" dirty="0" smtClean="0">
              <a:solidFill>
                <a:srgbClr val="000000"/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381094" y="2096949"/>
            <a:ext cx="8702843" cy="2795905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marL="1320800" lvl="2" indent="-514350" eaLnBrk="0" fontAlgn="base" hangingPunct="0"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r>
              <a:rPr kumimoji="1" lang="zh-CN" altLang="en-US" sz="15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数据导入；</a:t>
            </a:r>
            <a:endParaRPr kumimoji="1" lang="en-US" altLang="zh-CN" sz="1500" kern="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320800" lvl="2" indent="-514350" eaLnBrk="0" fontAlgn="base" hangingPunct="0"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r>
              <a:rPr kumimoji="1" lang="zh-CN" altLang="en-US" sz="15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数据预处理；</a:t>
            </a:r>
            <a:endParaRPr kumimoji="1" lang="en-US" altLang="zh-CN" sz="1500" kern="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320800" lvl="2" indent="-514350" eaLnBrk="0" fontAlgn="base" hangingPunct="0"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r>
              <a:rPr kumimoji="1" lang="zh-CN" altLang="en-US" sz="15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特征工程；</a:t>
            </a:r>
            <a:endParaRPr kumimoji="1" lang="en-US" altLang="zh-CN" sz="1500" kern="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320800" lvl="2" indent="-514350" eaLnBrk="0" fontAlgn="base" hangingPunct="0"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r>
              <a:rPr kumimoji="1" lang="zh-CN" altLang="en-US" sz="15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拆分；</a:t>
            </a:r>
            <a:endParaRPr kumimoji="1" lang="en-US" altLang="zh-CN" sz="1500" kern="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320800" lvl="2" indent="-514350" eaLnBrk="0" fontAlgn="base" hangingPunct="0"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r>
              <a:rPr kumimoji="1" lang="zh-CN" altLang="en-US" sz="15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训练模型</a:t>
            </a: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kumimoji="1" lang="en-US" altLang="zh-CN" sz="1500" kern="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320800" lvl="2" indent="-514350" eaLnBrk="0" fontAlgn="base" hangingPunct="0"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r>
              <a:rPr kumimoji="1" lang="zh-CN" altLang="en-US" sz="15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评估模型；</a:t>
            </a:r>
            <a:endParaRPr kumimoji="1" lang="en-US" altLang="zh-CN" sz="1500" kern="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1320800" lvl="2" indent="-514350" eaLnBrk="0" fontAlgn="base" hangingPunct="0">
              <a:spcBef>
                <a:spcPts val="1415"/>
              </a:spcBef>
              <a:buClr>
                <a:srgbClr val="C00000"/>
              </a:buClr>
              <a:buFont typeface="+mj-lt"/>
              <a:buAutoNum type="alphaUcPeriod"/>
              <a:defRPr/>
            </a:pPr>
            <a:r>
              <a:rPr kumimoji="1" lang="zh-CN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27000">
                    <a:srgbClr val="FFFFFF"/>
                  </a:glow>
                </a:effectLst>
                <a:latin typeface="微软雅黑" panose="020B0503020204020204" charset="-122"/>
                <a:ea typeface="微软雅黑" panose="020B0503020204020204" charset="-122"/>
              </a:rPr>
              <a:t>预测新数据。</a:t>
            </a:r>
            <a:endParaRPr kumimoji="1" lang="en-US" altLang="zh-CN" sz="1500" kern="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27000">
                  <a:srgbClr val="FFFFFF"/>
                </a:glo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课程安排（需要和同学商量一下实验课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2" name="表格 11"/>
          <p:cNvGraphicFramePr/>
          <p:nvPr/>
        </p:nvGraphicFramePr>
        <p:xfrm>
          <a:off x="716280" y="920750"/>
          <a:ext cx="7561580" cy="566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3260"/>
                <a:gridCol w="1869440"/>
                <a:gridCol w="1869440"/>
                <a:gridCol w="1869440"/>
              </a:tblGrid>
              <a:tr h="320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时间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课程内容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课程形式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地点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week1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机器学习介绍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讲座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尚德楼/四海楼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20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week2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python基础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实验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管理楼</a:t>
                      </a:r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 301</a:t>
                      </a:r>
                      <a:endParaRPr lang="en-US" altLang="zh-CN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week3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数据预处理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讲座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尚德楼/四海楼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20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week4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python数据处理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实验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管理楼</a:t>
                      </a:r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A 301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20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数据降维与数据可视化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讲座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尚德楼/四海楼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562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week6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python数据降维与可视化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实验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管理楼</a:t>
                      </a:r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A 301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week7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贝叶斯与决策树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讲座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尚德楼/四海楼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20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week8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python贝叶斯与决策树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实验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管理楼</a:t>
                      </a:r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A 301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week9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支持向量机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讲座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尚德楼/四海楼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20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week10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python支持向量机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实验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管理楼</a:t>
                      </a:r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A 301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5099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week11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聚类Kmeans/KNN/DBSCAN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讲座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尚德楼/四海楼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20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week12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python聚类实验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实验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管理楼</a:t>
                      </a:r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A 301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week13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关联分析与推荐算法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讲座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尚德楼/四海楼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20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week14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python关联分析</a:t>
                      </a: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实验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实验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管理楼</a:t>
                      </a:r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A 301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week15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数据挖掘实战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讲座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尚德楼/四海楼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  <a:tr h="3200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week16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数据挖掘期末</a:t>
                      </a: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实验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实验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管理楼</a:t>
                      </a:r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A 301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考核指标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没有试卷</a:t>
            </a:r>
            <a:r>
              <a:rPr lang="zh-CN" altLang="en-US"/>
              <a:t>考试</a:t>
            </a:r>
            <a:endParaRPr lang="zh-CN" altLang="en-US"/>
          </a:p>
          <a:p>
            <a:r>
              <a:rPr lang="zh-CN" altLang="en-US"/>
              <a:t>平时成绩 </a:t>
            </a:r>
            <a:r>
              <a:rPr lang="en-US" altLang="zh-CN"/>
              <a:t>50%</a:t>
            </a:r>
            <a:r>
              <a:rPr lang="zh-CN" altLang="en-US">
                <a:ea typeface="宋体" panose="02010600030101010101" pitchFamily="2" charset="-122"/>
              </a:rPr>
              <a:t>， 包括点名</a:t>
            </a:r>
            <a:r>
              <a:rPr lang="en-US" altLang="zh-CN">
                <a:ea typeface="宋体" panose="02010600030101010101" pitchFamily="2" charset="-122"/>
              </a:rPr>
              <a:t>10%</a:t>
            </a:r>
            <a:r>
              <a:rPr lang="zh-CN" altLang="en-US">
                <a:ea typeface="宋体" panose="02010600030101010101" pitchFamily="2" charset="-122"/>
              </a:rPr>
              <a:t>，作业</a:t>
            </a:r>
            <a:r>
              <a:rPr lang="en-US" altLang="zh-CN">
                <a:ea typeface="宋体" panose="02010600030101010101" pitchFamily="2" charset="-122"/>
              </a:rPr>
              <a:t>40%</a:t>
            </a:r>
            <a:endParaRPr lang="zh-CN" altLang="en-US"/>
          </a:p>
          <a:p>
            <a:r>
              <a:rPr lang="zh-CN" altLang="en-US"/>
              <a:t>期末实验项目 </a:t>
            </a:r>
            <a:r>
              <a:rPr lang="en-US" altLang="zh-CN"/>
              <a:t>50%</a:t>
            </a:r>
            <a:endParaRPr lang="en-US" altLang="zh-CN"/>
          </a:p>
          <a:p>
            <a:r>
              <a:rPr lang="zh-CN" altLang="en-US"/>
              <a:t>期末实验项目类型参考：https://segmentfault.com/a/1190000016030922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 </a:t>
            </a:r>
            <a:r>
              <a:rPr lang="zh-CN" altLang="en-US" dirty="0" smtClean="0"/>
              <a:t>基础</a:t>
            </a:r>
            <a:endParaRPr lang="zh-CN" altLang="en-US" dirty="0"/>
          </a:p>
        </p:txBody>
      </p:sp>
      <p:pic>
        <p:nvPicPr>
          <p:cNvPr id="6" name="内容占位符 5" descr="MarkdownPad 2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980728"/>
            <a:ext cx="8676456" cy="562797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 </a:t>
            </a:r>
            <a:r>
              <a:rPr lang="zh-CN" altLang="en-US" dirty="0" smtClean="0"/>
              <a:t>安装</a:t>
            </a:r>
            <a:endParaRPr lang="zh-CN" altLang="en-US" dirty="0"/>
          </a:p>
        </p:txBody>
      </p:sp>
      <p:pic>
        <p:nvPicPr>
          <p:cNvPr id="5" name="内容占位符 4" descr="MarkdownPad 2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908720"/>
            <a:ext cx="5688632" cy="558130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安装</a:t>
            </a:r>
            <a:endParaRPr lang="zh-CN" altLang="en-US" dirty="0"/>
          </a:p>
        </p:txBody>
      </p:sp>
      <p:pic>
        <p:nvPicPr>
          <p:cNvPr id="5" name="内容占位符 4" descr="MarkdownPad 2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664" y="980728"/>
            <a:ext cx="4608512" cy="568863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数据挖掘应用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6" name="图示 5"/>
          <p:cNvGraphicFramePr/>
          <p:nvPr/>
        </p:nvGraphicFramePr>
        <p:xfrm>
          <a:off x="1524000" y="165989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D189C5-AD87-4F5C-9BFB-74C9AEEFF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graphicEl>
                                              <a:dgm id="{75D189C5-AD87-4F5C-9BFB-74C9AEEFFD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2BD95B-A9BF-420C-9609-4751BE55E2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B62BD95B-A9BF-420C-9609-4751BE55E2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56711E-D2E7-479C-A977-43EB3F326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1A56711E-D2E7-479C-A977-43EB3F326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11D3C6-E376-4BDE-B5F2-77D35D101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C11D3C6-E376-4BDE-B5F2-77D35D1017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0D0D1D-25AD-4FD9-95CF-9043890526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CA0D0D1D-25AD-4FD9-95CF-9043890526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48DDEA-D478-414B-B334-7382051BE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E248DDEA-D478-414B-B334-7382051BE1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811A30-DE53-4007-B726-27DDC53F6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8C811A30-DE53-4007-B726-27DDC53F6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D3F77A-CC3E-4FEB-A784-67AB4C9A45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88D3F77A-CC3E-4FEB-A784-67AB4C9A45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DD31F0-3FC4-4604-9211-2BE0B433ED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DDDD31F0-3FC4-4604-9211-2BE0B433ED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CDBF3D-D029-4D7B-BD73-B8808354D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50CDBF3D-D029-4D7B-BD73-B8808354D6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3868D2-FB23-4A65-A4AD-1343544CF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D73868D2-FB23-4A65-A4AD-1343544CF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程序测试</a:t>
            </a:r>
            <a:endParaRPr lang="zh-CN" altLang="en-US" dirty="0"/>
          </a:p>
        </p:txBody>
      </p:sp>
      <p:pic>
        <p:nvPicPr>
          <p:cNvPr id="5" name="内容占位符 4" descr="MarkdownPad 2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1444" y="1027650"/>
            <a:ext cx="6408712" cy="543347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工具包安装</a:t>
            </a:r>
            <a:r>
              <a:rPr lang="en-US" altLang="zh-CN" dirty="0" smtClean="0"/>
              <a:t>-</a:t>
            </a:r>
            <a:r>
              <a:rPr lang="zh-CN" altLang="en-US" dirty="0" smtClean="0"/>
              <a:t>以</a:t>
            </a:r>
            <a:r>
              <a:rPr lang="en-US" altLang="zh-CN" dirty="0" err="1" smtClean="0"/>
              <a:t>spyder</a:t>
            </a:r>
            <a:r>
              <a:rPr lang="zh-CN" altLang="en-US" dirty="0" smtClean="0"/>
              <a:t>为例</a:t>
            </a:r>
            <a:endParaRPr lang="zh-CN" altLang="en-US" dirty="0"/>
          </a:p>
        </p:txBody>
      </p:sp>
      <p:pic>
        <p:nvPicPr>
          <p:cNvPr id="5" name="内容占位符 4" descr="Python | 如何用pip安装模块和包-百度经验 - 360极速浏览器 11.0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897329"/>
            <a:ext cx="4807024" cy="528537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6" name="图片 5" descr="命令提示符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56" y="2634439"/>
            <a:ext cx="3813888" cy="340643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616032" y="4092235"/>
            <a:ext cx="444624" cy="24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60656" y="1340768"/>
            <a:ext cx="347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 </a:t>
            </a:r>
            <a:r>
              <a:rPr lang="en-US" altLang="zh-CN" dirty="0" smtClean="0"/>
              <a:t>pip install </a:t>
            </a:r>
            <a:r>
              <a:rPr lang="en-US" altLang="zh-CN" dirty="0" err="1" smtClean="0"/>
              <a:t>spyder</a:t>
            </a:r>
            <a:endParaRPr lang="en-US" altLang="zh-CN" dirty="0" smtClean="0"/>
          </a:p>
          <a:p>
            <a:r>
              <a:rPr lang="zh-CN" altLang="en-US" dirty="0" smtClean="0"/>
              <a:t>然后按回车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Spyder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  <p:pic>
        <p:nvPicPr>
          <p:cNvPr id="6" name="内容占位符 5" descr="Spyder (Python 3.6)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527175"/>
            <a:ext cx="8185785" cy="442658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27584" y="980728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在程序里找到</a:t>
            </a:r>
            <a:r>
              <a:rPr lang="en-US" altLang="zh-CN" dirty="0" err="1" smtClean="0"/>
              <a:t>spyder</a:t>
            </a:r>
            <a:r>
              <a:rPr lang="zh-CN" altLang="en-US" dirty="0" smtClean="0"/>
              <a:t>，打开</a:t>
            </a:r>
            <a:r>
              <a:rPr lang="en-US" altLang="zh-CN" dirty="0" err="1" smtClean="0"/>
              <a:t>spyder</a:t>
            </a:r>
            <a:r>
              <a:rPr lang="zh-CN" altLang="en-US" dirty="0" smtClean="0"/>
              <a:t>，大概长成这样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 smtClean="0"/>
              <a:t>Python</a:t>
            </a:r>
            <a:r>
              <a:rPr lang="zh-CN" altLang="en-US" i="0" dirty="0" smtClean="0"/>
              <a:t> 变量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400" dirty="0"/>
              <a:t>Python</a:t>
            </a:r>
            <a:r>
              <a:rPr lang="zh-CN" altLang="en-US" sz="1400" dirty="0"/>
              <a:t>中没有强制的语句终止字符，且代码块是通过缩进来指示的。缩进表示一个代码块的开始，逆缩进则表示一个代码块的结束。声明以冒号</a:t>
            </a:r>
            <a:r>
              <a:rPr lang="en-US" altLang="zh-CN" sz="1400" dirty="0"/>
              <a:t>(:)</a:t>
            </a:r>
            <a:r>
              <a:rPr lang="zh-CN" altLang="en-US" sz="1400" dirty="0"/>
              <a:t>字符结束，并且开启一个缩进级别。单行注释以井号字符</a:t>
            </a:r>
            <a:r>
              <a:rPr lang="en-US" altLang="zh-CN" sz="1400" dirty="0"/>
              <a:t>(#)</a:t>
            </a:r>
            <a:r>
              <a:rPr lang="zh-CN" altLang="en-US" sz="1400" dirty="0"/>
              <a:t>开头，多行注释则以多行字符串的形式出现。赋值（事实上是将对象绑定到名字）通过等号</a:t>
            </a:r>
            <a:r>
              <a:rPr lang="en-US" altLang="zh-CN" sz="1400" dirty="0"/>
              <a:t>(“=”)</a:t>
            </a:r>
            <a:r>
              <a:rPr lang="zh-CN" altLang="en-US" sz="1400" dirty="0"/>
              <a:t>实现，双等号</a:t>
            </a:r>
            <a:r>
              <a:rPr lang="en-US" altLang="zh-CN" sz="1400" dirty="0"/>
              <a:t>(“==”)</a:t>
            </a:r>
            <a:r>
              <a:rPr lang="zh-CN" altLang="en-US" sz="1400" dirty="0"/>
              <a:t>用于相等判断，”</a:t>
            </a:r>
            <a:r>
              <a:rPr lang="en-US" altLang="zh-CN" sz="1400" dirty="0"/>
              <a:t>+=”</a:t>
            </a:r>
            <a:r>
              <a:rPr lang="zh-CN" altLang="en-US" sz="1400" dirty="0"/>
              <a:t>和”</a:t>
            </a:r>
            <a:r>
              <a:rPr lang="en-US" altLang="zh-CN" sz="1400" dirty="0"/>
              <a:t>-=”</a:t>
            </a:r>
            <a:r>
              <a:rPr lang="zh-CN" altLang="en-US" sz="1400" dirty="0"/>
              <a:t>用于增加</a:t>
            </a:r>
            <a:r>
              <a:rPr lang="en-US" altLang="zh-CN" sz="1400" dirty="0"/>
              <a:t>/</a:t>
            </a:r>
            <a:r>
              <a:rPr lang="zh-CN" altLang="en-US" sz="1400" dirty="0"/>
              <a:t>减少运算</a:t>
            </a:r>
            <a:r>
              <a:rPr lang="en-US" altLang="zh-CN" sz="1400" dirty="0"/>
              <a:t>(</a:t>
            </a:r>
            <a:r>
              <a:rPr lang="zh-CN" altLang="en-US" sz="1400" dirty="0"/>
              <a:t>由符号右边的值确定增加</a:t>
            </a:r>
            <a:r>
              <a:rPr lang="en-US" altLang="zh-CN" sz="1400" dirty="0"/>
              <a:t>/</a:t>
            </a:r>
            <a:r>
              <a:rPr lang="zh-CN" altLang="en-US" sz="1400" dirty="0"/>
              <a:t>减少的值</a:t>
            </a:r>
            <a:r>
              <a:rPr lang="en-US" altLang="zh-CN" sz="1400" dirty="0"/>
              <a:t>)</a:t>
            </a:r>
            <a:r>
              <a:rPr lang="zh-CN" altLang="en-US" sz="1400" dirty="0"/>
              <a:t>。这适用于许多数据类型，包括字符串。你也可以在一行上使用多个变量。例如：</a:t>
            </a:r>
            <a:endParaRPr lang="en-US" altLang="zh-CN" sz="1400" dirty="0" smtClean="0"/>
          </a:p>
          <a:p>
            <a:r>
              <a:rPr lang="en-US" altLang="zh-CN" dirty="0" err="1" smtClean="0"/>
              <a:t>myvar</a:t>
            </a:r>
            <a:r>
              <a:rPr lang="en-US" altLang="zh-CN" dirty="0" smtClean="0"/>
              <a:t> </a:t>
            </a:r>
            <a:r>
              <a:rPr lang="en-US" altLang="zh-CN" dirty="0"/>
              <a:t>= 3</a:t>
            </a:r>
            <a:endParaRPr lang="en-US" altLang="zh-CN" dirty="0"/>
          </a:p>
          <a:p>
            <a:r>
              <a:rPr lang="en-US" altLang="zh-CN" dirty="0" err="1" smtClean="0"/>
              <a:t>myvar</a:t>
            </a:r>
            <a:r>
              <a:rPr lang="en-US" altLang="zh-CN" dirty="0" smtClean="0"/>
              <a:t> </a:t>
            </a:r>
            <a:r>
              <a:rPr lang="en-US" altLang="zh-CN" dirty="0"/>
              <a:t>+= 2</a:t>
            </a:r>
            <a:endParaRPr lang="en-US" altLang="zh-CN" dirty="0"/>
          </a:p>
          <a:p>
            <a:r>
              <a:rPr lang="en-US" altLang="zh-CN" dirty="0" err="1" smtClean="0"/>
              <a:t>myvar</a:t>
            </a:r>
            <a:r>
              <a:rPr lang="en-US" altLang="zh-CN" dirty="0" smtClean="0"/>
              <a:t> </a:t>
            </a:r>
            <a:r>
              <a:rPr lang="en-US" altLang="zh-CN" dirty="0"/>
              <a:t>-= 1</a:t>
            </a:r>
            <a:endParaRPr lang="en-US" altLang="zh-CN" dirty="0"/>
          </a:p>
          <a:p>
            <a:r>
              <a:rPr lang="en-US" altLang="zh-CN" dirty="0" err="1" smtClean="0"/>
              <a:t>mystring</a:t>
            </a:r>
            <a:r>
              <a:rPr lang="en-US" altLang="zh-CN" dirty="0" smtClean="0"/>
              <a:t> </a:t>
            </a:r>
            <a:r>
              <a:rPr lang="en-US" altLang="zh-CN" dirty="0"/>
              <a:t>= "Hello"</a:t>
            </a:r>
            <a:endParaRPr lang="en-US" altLang="zh-CN" dirty="0"/>
          </a:p>
          <a:p>
            <a:r>
              <a:rPr lang="en-US" altLang="zh-CN" dirty="0" err="1" smtClean="0"/>
              <a:t>mystring</a:t>
            </a:r>
            <a:r>
              <a:rPr lang="en-US" altLang="zh-CN" dirty="0" smtClean="0"/>
              <a:t> </a:t>
            </a:r>
            <a:r>
              <a:rPr lang="en-US" altLang="zh-CN" dirty="0"/>
              <a:t>+= " world."</a:t>
            </a:r>
            <a:endParaRPr lang="en-US" altLang="zh-CN" dirty="0"/>
          </a:p>
          <a:p>
            <a:r>
              <a:rPr lang="en-US" altLang="zh-CN" dirty="0" smtClean="0"/>
              <a:t>print(</a:t>
            </a:r>
            <a:r>
              <a:rPr lang="en-US" altLang="zh-CN" dirty="0" err="1" smtClean="0"/>
              <a:t>mystring)</a:t>
            </a:r>
            <a:endParaRPr lang="en-US" altLang="zh-CN" dirty="0"/>
          </a:p>
          <a:p>
            <a:r>
              <a:rPr lang="en-US" altLang="zh-CN" dirty="0" err="1" smtClean="0"/>
              <a:t>myvar</a:t>
            </a:r>
            <a:r>
              <a:rPr lang="en-US" altLang="zh-CN" dirty="0"/>
              <a:t>, </a:t>
            </a:r>
            <a:r>
              <a:rPr lang="en-US" altLang="zh-CN" dirty="0" err="1"/>
              <a:t>mystring</a:t>
            </a:r>
            <a:r>
              <a:rPr lang="en-US" altLang="zh-CN" dirty="0"/>
              <a:t> = </a:t>
            </a:r>
            <a:r>
              <a:rPr lang="en-US" altLang="zh-CN" dirty="0" err="1"/>
              <a:t>mystring</a:t>
            </a:r>
            <a:r>
              <a:rPr lang="en-US" altLang="zh-CN" dirty="0"/>
              <a:t>, </a:t>
            </a:r>
            <a:r>
              <a:rPr lang="en-US" altLang="zh-CN" dirty="0" err="1"/>
              <a:t>myvar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en-US" i="0" dirty="0"/>
              <a:t> </a:t>
            </a:r>
            <a:r>
              <a:rPr lang="zh-CN" altLang="en-US" i="0" dirty="0" smtClean="0"/>
              <a:t>数据结构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100" dirty="0"/>
              <a:t>Python</a:t>
            </a:r>
            <a:r>
              <a:rPr lang="zh-CN" altLang="en-US" sz="1100" dirty="0"/>
              <a:t>具有列表（</a:t>
            </a:r>
            <a:r>
              <a:rPr lang="en-US" altLang="zh-CN" sz="1100" dirty="0"/>
              <a:t>list</a:t>
            </a:r>
            <a:r>
              <a:rPr lang="zh-CN" altLang="en-US" sz="1100" dirty="0"/>
              <a:t>）、元组（</a:t>
            </a:r>
            <a:r>
              <a:rPr lang="en-US" altLang="zh-CN" sz="1100" dirty="0"/>
              <a:t>tuple</a:t>
            </a:r>
            <a:r>
              <a:rPr lang="zh-CN" altLang="en-US" sz="1100" dirty="0"/>
              <a:t>）和字典（</a:t>
            </a:r>
            <a:r>
              <a:rPr lang="en-US" altLang="zh-CN" sz="1100" dirty="0"/>
              <a:t>dictionaries</a:t>
            </a:r>
            <a:r>
              <a:rPr lang="zh-CN" altLang="en-US" sz="1100" dirty="0"/>
              <a:t>）三种基本的数据结构，而集合</a:t>
            </a:r>
            <a:r>
              <a:rPr lang="en-US" altLang="zh-CN" sz="1100" dirty="0"/>
              <a:t>(sets)</a:t>
            </a:r>
            <a:r>
              <a:rPr lang="zh-CN" altLang="en-US" sz="1100" dirty="0"/>
              <a:t>则包含在集合库中</a:t>
            </a:r>
            <a:r>
              <a:rPr lang="en-US" altLang="zh-CN" sz="1100" dirty="0"/>
              <a:t>(</a:t>
            </a:r>
            <a:r>
              <a:rPr lang="zh-CN" altLang="en-US" sz="1100" dirty="0"/>
              <a:t>但从</a:t>
            </a:r>
            <a:r>
              <a:rPr lang="en-US" altLang="zh-CN" sz="1100" dirty="0"/>
              <a:t>Python2.5</a:t>
            </a:r>
            <a:r>
              <a:rPr lang="zh-CN" altLang="en-US" sz="1100" dirty="0"/>
              <a:t>版本开始正式成为</a:t>
            </a:r>
            <a:r>
              <a:rPr lang="en-US" altLang="zh-CN" sz="1100" dirty="0"/>
              <a:t>Python</a:t>
            </a:r>
            <a:r>
              <a:rPr lang="zh-CN" altLang="en-US" sz="1100" dirty="0"/>
              <a:t>内建类型</a:t>
            </a:r>
            <a:r>
              <a:rPr lang="en-US" altLang="zh-CN" sz="1100" dirty="0"/>
              <a:t>)</a:t>
            </a:r>
            <a:r>
              <a:rPr lang="zh-CN" altLang="en-US" sz="1100" dirty="0"/>
              <a:t>。列表的特点跟一维数组类似（当然你也可以创建类似多维数组的“列表的列表”），字典则是具有关联关系的数组（通常也叫做哈希表），而元组则是不可变的一维数组（</a:t>
            </a:r>
            <a:r>
              <a:rPr lang="en-US" altLang="zh-CN" sz="1100" dirty="0"/>
              <a:t>Python</a:t>
            </a:r>
            <a:r>
              <a:rPr lang="zh-CN" altLang="en-US" sz="1100" dirty="0"/>
              <a:t>中“数组”可以包含任何类型的元素，这样你就可以使用混合元素，例如整数、字符串或是嵌套包含列表、字典或元组）。数组中第一个元素索引值</a:t>
            </a:r>
            <a:r>
              <a:rPr lang="en-US" altLang="zh-CN" sz="1100" dirty="0"/>
              <a:t>(</a:t>
            </a:r>
            <a:r>
              <a:rPr lang="zh-CN" altLang="en-US" sz="1100" dirty="0"/>
              <a:t>下标</a:t>
            </a:r>
            <a:r>
              <a:rPr lang="en-US" altLang="zh-CN" sz="1100" dirty="0"/>
              <a:t>)</a:t>
            </a:r>
            <a:r>
              <a:rPr lang="zh-CN" altLang="en-US" sz="1100" dirty="0"/>
              <a:t>为</a:t>
            </a:r>
            <a:r>
              <a:rPr lang="en-US" altLang="zh-CN" sz="1100" dirty="0"/>
              <a:t>0</a:t>
            </a:r>
            <a:r>
              <a:rPr lang="zh-CN" altLang="en-US" sz="1100" dirty="0"/>
              <a:t>，使用负数索引值能够从后向前访问数组元素，</a:t>
            </a:r>
            <a:r>
              <a:rPr lang="en-US" altLang="zh-CN" sz="1100" dirty="0"/>
              <a:t>-1</a:t>
            </a:r>
            <a:r>
              <a:rPr lang="zh-CN" altLang="en-US" sz="1100" dirty="0"/>
              <a:t>表示最后一个元素。数组元素还能指向函数。来看下面的用法</a:t>
            </a:r>
            <a:r>
              <a:rPr lang="zh-CN" altLang="en-US" sz="1100" dirty="0" smtClean="0"/>
              <a:t>：</a:t>
            </a:r>
            <a:endParaRPr lang="en-US" altLang="zh-CN" sz="1100" dirty="0" smtClean="0"/>
          </a:p>
          <a:p>
            <a:r>
              <a:rPr lang="en-US" altLang="zh-CN" sz="2000" dirty="0"/>
              <a:t>sample = [1, ["another", "list"], ("a", "tuple")]</a:t>
            </a:r>
            <a:endParaRPr lang="en-US" altLang="zh-CN" sz="2000" dirty="0"/>
          </a:p>
          <a:p>
            <a:r>
              <a:rPr lang="en-US" altLang="zh-CN" sz="2000" dirty="0" err="1" smtClean="0"/>
              <a:t>mylist</a:t>
            </a:r>
            <a:r>
              <a:rPr lang="en-US" altLang="zh-CN" sz="2000" dirty="0"/>
              <a:t> = ["List item 1", 2, 3.14]</a:t>
            </a:r>
            <a:endParaRPr lang="en-US" altLang="zh-CN" sz="2000" dirty="0"/>
          </a:p>
          <a:p>
            <a:r>
              <a:rPr lang="en-US" altLang="zh-CN" sz="2000" dirty="0" err="1" smtClean="0"/>
              <a:t>mylist</a:t>
            </a:r>
            <a:r>
              <a:rPr lang="en-US" altLang="zh-CN" sz="2000" dirty="0" smtClean="0"/>
              <a:t>[0</a:t>
            </a:r>
            <a:r>
              <a:rPr lang="en-US" altLang="zh-CN" sz="2000" dirty="0"/>
              <a:t>] = "List item 1 again" # We're changing the item.</a:t>
            </a:r>
            <a:endParaRPr lang="en-US" altLang="zh-CN" sz="2000" dirty="0"/>
          </a:p>
          <a:p>
            <a:r>
              <a:rPr lang="en-US" altLang="zh-CN" sz="2000" dirty="0" err="1" smtClean="0"/>
              <a:t>mylist</a:t>
            </a:r>
            <a:r>
              <a:rPr lang="en-US" altLang="zh-CN" sz="2000" dirty="0"/>
              <a:t>[-1] = 3.21 # Here, we refer to the last item.</a:t>
            </a:r>
            <a:endParaRPr lang="en-US" altLang="zh-CN" sz="2000" dirty="0"/>
          </a:p>
          <a:p>
            <a:r>
              <a:rPr lang="en-US" altLang="zh-CN" sz="2000" dirty="0" err="1" smtClean="0"/>
              <a:t>mydict</a:t>
            </a:r>
            <a:r>
              <a:rPr lang="en-US" altLang="zh-CN" sz="2000" dirty="0"/>
              <a:t> = {"Key 1": "Value 1", 2: 3, "pi": 3.14}</a:t>
            </a:r>
            <a:endParaRPr lang="en-US" altLang="zh-CN" sz="2000" dirty="0"/>
          </a:p>
          <a:p>
            <a:r>
              <a:rPr lang="en-US" altLang="zh-CN" sz="2000" dirty="0" err="1" smtClean="0"/>
              <a:t>mydict</a:t>
            </a:r>
            <a:r>
              <a:rPr lang="en-US" altLang="zh-CN" sz="2000" dirty="0"/>
              <a:t>["pi"] = 3.15 # This is how you change dictionary values.</a:t>
            </a:r>
            <a:endParaRPr lang="en-US" altLang="zh-CN" sz="2000" dirty="0"/>
          </a:p>
          <a:p>
            <a:r>
              <a:rPr lang="en-US" altLang="zh-CN" sz="2000" dirty="0" err="1" smtClean="0"/>
              <a:t>mytuple</a:t>
            </a:r>
            <a:r>
              <a:rPr lang="en-US" altLang="zh-CN" sz="2000" dirty="0"/>
              <a:t> = (1, 2, 3)</a:t>
            </a:r>
            <a:endParaRPr lang="en-US" altLang="zh-CN" sz="2000" dirty="0"/>
          </a:p>
          <a:p>
            <a:r>
              <a:rPr lang="en-US" altLang="zh-CN" sz="2000" dirty="0" err="1" smtClean="0"/>
              <a:t>myfunction</a:t>
            </a:r>
            <a:r>
              <a:rPr lang="en-US" altLang="zh-CN" sz="2000" dirty="0"/>
              <a:t> = </a:t>
            </a:r>
            <a:r>
              <a:rPr lang="en-US" altLang="zh-CN" sz="2000" dirty="0" err="1"/>
              <a:t>len</a:t>
            </a:r>
            <a:endParaRPr lang="en-US" altLang="zh-CN" sz="2000" dirty="0"/>
          </a:p>
          <a:p>
            <a:r>
              <a:rPr lang="en-US" altLang="zh-CN" sz="2000" dirty="0" smtClean="0"/>
              <a:t>print</a:t>
            </a:r>
            <a:r>
              <a:rPr lang="en-US" altLang="zh-CN" sz="2000" dirty="0"/>
              <a:t> </a:t>
            </a:r>
            <a:r>
              <a:rPr lang="en-US" altLang="zh-CN" sz="2000" dirty="0" err="1"/>
              <a:t>myfunction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mylist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en-US" i="0" dirty="0"/>
              <a:t> </a:t>
            </a:r>
            <a:r>
              <a:rPr lang="zh-CN" altLang="en-US" i="0" dirty="0" smtClean="0"/>
              <a:t>访问变量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你可以使用</a:t>
            </a:r>
            <a:r>
              <a:rPr lang="en-US" altLang="zh-CN" dirty="0"/>
              <a:t>:</a:t>
            </a:r>
            <a:r>
              <a:rPr lang="zh-CN" altLang="en-US" dirty="0"/>
              <a:t>运算符访问数组中的某一段，如果</a:t>
            </a:r>
            <a:r>
              <a:rPr lang="en-US" altLang="zh-CN" dirty="0"/>
              <a:t>:</a:t>
            </a:r>
            <a:r>
              <a:rPr lang="zh-CN" altLang="en-US" dirty="0"/>
              <a:t>左边为空则表示从第一个元素开始，同理</a:t>
            </a:r>
            <a:r>
              <a:rPr lang="en-US" altLang="zh-CN" dirty="0"/>
              <a:t>:</a:t>
            </a:r>
            <a:r>
              <a:rPr lang="zh-CN" altLang="en-US" dirty="0"/>
              <a:t>右边为空则表示到最后一个元素结束。负数索引则表示从后向前数的位置（</a:t>
            </a:r>
            <a:r>
              <a:rPr lang="en-US" altLang="zh-CN" dirty="0"/>
              <a:t>-1</a:t>
            </a:r>
            <a:r>
              <a:rPr lang="zh-CN" altLang="en-US" dirty="0"/>
              <a:t>是最后一个项目），例如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err="1" smtClean="0"/>
              <a:t>mylist</a:t>
            </a:r>
            <a:r>
              <a:rPr lang="en-US" altLang="zh-CN" dirty="0"/>
              <a:t> = ["List item 1", 2, 3.14]</a:t>
            </a:r>
            <a:endParaRPr lang="en-US" altLang="zh-CN" dirty="0"/>
          </a:p>
          <a:p>
            <a:r>
              <a:rPr lang="en-US" altLang="zh-CN" dirty="0" err="1" smtClean="0"/>
              <a:t>mylist</a:t>
            </a:r>
            <a:r>
              <a:rPr lang="en-US" altLang="zh-CN" dirty="0"/>
              <a:t>[:]</a:t>
            </a:r>
            <a:endParaRPr lang="en-US" altLang="zh-CN" dirty="0"/>
          </a:p>
          <a:p>
            <a:r>
              <a:rPr lang="en-US" altLang="zh-CN" dirty="0" err="1" smtClean="0"/>
              <a:t>mylist</a:t>
            </a:r>
            <a:r>
              <a:rPr lang="en-US" altLang="zh-CN" dirty="0" smtClean="0"/>
              <a:t>[0:2</a:t>
            </a:r>
            <a:r>
              <a:rPr lang="en-US" altLang="zh-CN" dirty="0"/>
              <a:t>]</a:t>
            </a:r>
            <a:endParaRPr lang="en-US" altLang="zh-CN" dirty="0"/>
          </a:p>
          <a:p>
            <a:r>
              <a:rPr lang="en-US" altLang="zh-CN" dirty="0" err="1" smtClean="0"/>
              <a:t>mylist</a:t>
            </a:r>
            <a:r>
              <a:rPr lang="en-US" altLang="zh-CN" dirty="0"/>
              <a:t>[-3:-1]</a:t>
            </a:r>
            <a:endParaRPr lang="en-US" altLang="zh-CN" dirty="0"/>
          </a:p>
          <a:p>
            <a:r>
              <a:rPr lang="en-US" altLang="zh-CN" dirty="0" err="1" smtClean="0"/>
              <a:t>mylist</a:t>
            </a:r>
            <a:r>
              <a:rPr lang="en-US" altLang="zh-CN" dirty="0" smtClean="0"/>
              <a:t>[1:]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en-US" i="0" dirty="0"/>
              <a:t> </a:t>
            </a:r>
            <a:r>
              <a:rPr lang="zh-CN" altLang="en-US" i="0" dirty="0" smtClean="0"/>
              <a:t>流程控制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400" dirty="0"/>
              <a:t>Python</a:t>
            </a:r>
            <a:r>
              <a:rPr lang="zh-CN" altLang="en-US" sz="1400" dirty="0"/>
              <a:t>中可以使用</a:t>
            </a:r>
            <a:r>
              <a:rPr lang="en-US" altLang="zh-CN" sz="1400" dirty="0"/>
              <a:t>if</a:t>
            </a:r>
            <a:r>
              <a:rPr lang="zh-CN" altLang="en-US" sz="1400" dirty="0"/>
              <a:t>、</a:t>
            </a:r>
            <a:r>
              <a:rPr lang="en-US" altLang="zh-CN" sz="1400" dirty="0"/>
              <a:t>for</a:t>
            </a:r>
            <a:r>
              <a:rPr lang="zh-CN" altLang="en-US" sz="1400" dirty="0"/>
              <a:t>和</a:t>
            </a:r>
            <a:r>
              <a:rPr lang="en-US" altLang="zh-CN" sz="1400" dirty="0"/>
              <a:t>while</a:t>
            </a:r>
            <a:r>
              <a:rPr lang="zh-CN" altLang="en-US" sz="1400" dirty="0"/>
              <a:t>来实现流程控制。</a:t>
            </a:r>
            <a:r>
              <a:rPr lang="en-US" altLang="zh-CN" sz="1400" dirty="0"/>
              <a:t>Python</a:t>
            </a:r>
            <a:r>
              <a:rPr lang="zh-CN" altLang="en-US" sz="1400" dirty="0"/>
              <a:t>中并没有</a:t>
            </a:r>
            <a:r>
              <a:rPr lang="en-US" altLang="zh-CN" sz="1400" dirty="0"/>
              <a:t>select</a:t>
            </a:r>
            <a:r>
              <a:rPr lang="zh-CN" altLang="en-US" sz="1400" dirty="0"/>
              <a:t>，取而代之使用</a:t>
            </a:r>
            <a:r>
              <a:rPr lang="en-US" altLang="zh-CN" sz="1400" dirty="0"/>
              <a:t>if</a:t>
            </a:r>
            <a:r>
              <a:rPr lang="zh-CN" altLang="en-US" sz="1400" dirty="0"/>
              <a:t>来实现。使用</a:t>
            </a:r>
            <a:r>
              <a:rPr lang="en-US" altLang="zh-CN" sz="1400" dirty="0"/>
              <a:t>for</a:t>
            </a:r>
            <a:r>
              <a:rPr lang="zh-CN" altLang="en-US" sz="1400" dirty="0"/>
              <a:t>来枚举列表中的元素。如果希望生成一个由数字组成的列表，则可以使用</a:t>
            </a:r>
            <a:r>
              <a:rPr lang="en-US" altLang="zh-CN" sz="1400" dirty="0"/>
              <a:t>range(&lt;number&gt;)</a:t>
            </a:r>
            <a:r>
              <a:rPr lang="zh-CN" altLang="en-US" sz="1400" dirty="0"/>
              <a:t>函数。以下是这些声明的语法示例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#example1</a:t>
            </a:r>
            <a:endParaRPr lang="en-US" altLang="zh-CN" sz="1400" dirty="0" smtClean="0"/>
          </a:p>
          <a:p>
            <a:r>
              <a:rPr lang="en-US" altLang="zh-CN" sz="1400" dirty="0" err="1" smtClean="0"/>
              <a:t>rangelist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= range(10</a:t>
            </a:r>
            <a:r>
              <a:rPr lang="en-US" altLang="zh-CN" sz="1400" dirty="0" smtClean="0"/>
              <a:t>)</a:t>
            </a:r>
            <a:endParaRPr lang="en-US" altLang="zh-CN" sz="1400" dirty="0"/>
          </a:p>
          <a:p>
            <a:r>
              <a:rPr lang="en-US" altLang="zh-CN" sz="1400" dirty="0"/>
              <a:t>for number in </a:t>
            </a:r>
            <a:r>
              <a:rPr lang="en-US" altLang="zh-CN" sz="1400" dirty="0" err="1"/>
              <a:t>rangelist</a:t>
            </a:r>
            <a:r>
              <a:rPr lang="en-US" altLang="zh-CN" sz="1400" dirty="0"/>
              <a:t>:</a:t>
            </a:r>
            <a:endParaRPr lang="en-US" altLang="zh-CN" sz="1400" dirty="0"/>
          </a:p>
          <a:p>
            <a:r>
              <a:rPr lang="en-US" altLang="zh-CN" sz="1400" dirty="0"/>
              <a:t>    # Check if number is one of the numbers in the tuple.</a:t>
            </a:r>
            <a:endParaRPr lang="en-US" altLang="zh-CN" sz="1400" dirty="0"/>
          </a:p>
          <a:p>
            <a:r>
              <a:rPr lang="en-US" altLang="zh-CN" sz="1400" dirty="0"/>
              <a:t>    if number in (1, 3, 5, 7, 9):</a:t>
            </a:r>
            <a:endParaRPr lang="en-US" altLang="zh-CN" sz="1400" dirty="0"/>
          </a:p>
          <a:p>
            <a:r>
              <a:rPr lang="en-US" altLang="zh-CN" sz="1400" dirty="0"/>
              <a:t>        print(</a:t>
            </a:r>
            <a:r>
              <a:rPr lang="en-US" altLang="zh-CN" sz="1400" dirty="0" err="1"/>
              <a:t>str</a:t>
            </a:r>
            <a:r>
              <a:rPr lang="en-US" altLang="zh-CN" sz="1400" dirty="0"/>
              <a:t>(number) + ' is odd')</a:t>
            </a:r>
            <a:endParaRPr lang="en-US" altLang="zh-CN" sz="1400" dirty="0"/>
          </a:p>
          <a:p>
            <a:r>
              <a:rPr lang="en-US" altLang="zh-CN" sz="1400" dirty="0"/>
              <a:t>    else:</a:t>
            </a:r>
            <a:endParaRPr lang="en-US" altLang="zh-CN" sz="1400" dirty="0"/>
          </a:p>
          <a:p>
            <a:r>
              <a:rPr lang="en-US" altLang="zh-CN" sz="1400" dirty="0"/>
              <a:t>        print(</a:t>
            </a:r>
            <a:r>
              <a:rPr lang="en-US" altLang="zh-CN" sz="1400" dirty="0" err="1"/>
              <a:t>str</a:t>
            </a:r>
            <a:r>
              <a:rPr lang="en-US" altLang="zh-CN" sz="1400" dirty="0"/>
              <a:t>(number) + ' is even')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#</a:t>
            </a:r>
            <a:r>
              <a:rPr lang="en-US" altLang="zh-CN" sz="1400" dirty="0" smtClean="0"/>
              <a:t>example2</a:t>
            </a:r>
            <a:endParaRPr lang="en-US" altLang="zh-CN" sz="1400" dirty="0" smtClean="0"/>
          </a:p>
          <a:p>
            <a:r>
              <a:rPr lang="en-US" altLang="zh-CN" sz="1400" dirty="0" smtClean="0"/>
              <a:t>count </a:t>
            </a:r>
            <a:r>
              <a:rPr lang="en-US" altLang="zh-CN" sz="1400" dirty="0"/>
              <a:t>= 0</a:t>
            </a:r>
            <a:endParaRPr lang="en-US" altLang="zh-CN" sz="1400" dirty="0"/>
          </a:p>
          <a:p>
            <a:r>
              <a:rPr lang="en-US" altLang="zh-CN" sz="1400" dirty="0"/>
              <a:t>while count&lt;10:</a:t>
            </a:r>
            <a:endParaRPr lang="en-US" altLang="zh-CN" sz="1400" dirty="0"/>
          </a:p>
          <a:p>
            <a:r>
              <a:rPr lang="en-US" altLang="zh-CN" sz="1400" dirty="0"/>
              <a:t>    count = count+1</a:t>
            </a:r>
            <a:endParaRPr lang="en-US" altLang="zh-CN" sz="1400" dirty="0"/>
          </a:p>
          <a:p>
            <a:r>
              <a:rPr lang="en-US" altLang="zh-CN" sz="1400" dirty="0"/>
              <a:t>    print(count)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en-US" i="0" dirty="0"/>
              <a:t> </a:t>
            </a:r>
            <a:r>
              <a:rPr lang="zh-CN" altLang="en-US" i="0" dirty="0" smtClean="0"/>
              <a:t>函数定义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200" dirty="0"/>
              <a:t>函数通过“</a:t>
            </a:r>
            <a:r>
              <a:rPr lang="en-US" altLang="zh-CN" sz="1200" dirty="0"/>
              <a:t>def”</a:t>
            </a:r>
            <a:r>
              <a:rPr lang="zh-CN" altLang="en-US" sz="1200" dirty="0"/>
              <a:t>关键字进行声明。可选参数以集合的方式出现在函数声明中并紧跟着必选参数，可选参数可以在函数声明中被赋予一个默认值。已命名的参数需要赋值。函数可以返回一个元组（使用元组拆包可以有效返回多个值）。</a:t>
            </a:r>
            <a:r>
              <a:rPr lang="en-US" altLang="zh-CN" sz="1200" dirty="0"/>
              <a:t>Lambda</a:t>
            </a:r>
            <a:r>
              <a:rPr lang="zh-CN" altLang="en-US" sz="1200" dirty="0"/>
              <a:t>函数是由一个单独的语句组成的特殊函数，参数通过引用进行传递，但对于不可变类型</a:t>
            </a:r>
            <a:r>
              <a:rPr lang="en-US" altLang="zh-CN" sz="1200" dirty="0"/>
              <a:t>(</a:t>
            </a:r>
            <a:r>
              <a:rPr lang="zh-CN" altLang="en-US" sz="1200" dirty="0"/>
              <a:t>例如元组，整数，字符串等</a:t>
            </a:r>
            <a:r>
              <a:rPr lang="en-US" altLang="zh-CN" sz="1200" dirty="0"/>
              <a:t>)</a:t>
            </a:r>
            <a:r>
              <a:rPr lang="zh-CN" altLang="en-US" sz="1200" dirty="0"/>
              <a:t>则不能够被改变。这是因为只传递了该变量的内存地址，并且只有丢弃了旧的对象后，变量才能绑定一个对象，所以不可变类型是被替换而不是改变（译者注：虽然</a:t>
            </a:r>
            <a:r>
              <a:rPr lang="en-US" altLang="zh-CN" sz="1200" dirty="0"/>
              <a:t>Python</a:t>
            </a:r>
            <a:r>
              <a:rPr lang="zh-CN" altLang="en-US" sz="1200" dirty="0"/>
              <a:t>传递的参数形式本质上是引用传递，但是会产生值传递的效果）。例如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r>
              <a:rPr lang="en-US" altLang="zh-CN" sz="1400" dirty="0"/>
              <a:t>def </a:t>
            </a:r>
            <a:r>
              <a:rPr lang="en-US" altLang="zh-CN" sz="1400" dirty="0" err="1"/>
              <a:t>passing_example</a:t>
            </a:r>
            <a:r>
              <a:rPr lang="en-US" altLang="zh-CN" sz="1400" dirty="0"/>
              <a:t>(</a:t>
            </a:r>
            <a:r>
              <a:rPr lang="en-US" altLang="zh-CN" sz="1400" dirty="0" err="1"/>
              <a:t>a_list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an_int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a_string</a:t>
            </a:r>
            <a:r>
              <a:rPr lang="en-US" altLang="zh-CN" sz="1400" dirty="0"/>
              <a:t>):</a:t>
            </a:r>
            <a:endParaRPr lang="en-US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a_list.append</a:t>
            </a:r>
            <a:r>
              <a:rPr lang="en-US" altLang="zh-CN" sz="1400" dirty="0"/>
              <a:t>('A new item')</a:t>
            </a:r>
            <a:endParaRPr lang="en-US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an_int</a:t>
            </a:r>
            <a:r>
              <a:rPr lang="en-US" altLang="zh-CN" sz="1400" dirty="0"/>
              <a:t> = an_int-4</a:t>
            </a:r>
            <a:endParaRPr lang="en-US" altLang="zh-CN" sz="1400" dirty="0"/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a_string</a:t>
            </a:r>
            <a:r>
              <a:rPr lang="en-US" altLang="zh-CN" sz="1400" dirty="0"/>
              <a:t>='A default string'</a:t>
            </a:r>
            <a:endParaRPr lang="en-US" altLang="zh-CN" sz="1400" dirty="0"/>
          </a:p>
          <a:p>
            <a:r>
              <a:rPr lang="en-US" altLang="zh-CN" sz="1400" dirty="0"/>
              <a:t>    return </a:t>
            </a:r>
            <a:r>
              <a:rPr lang="en-US" altLang="zh-CN" sz="1400" dirty="0" err="1"/>
              <a:t>a_list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an_int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a_string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 err="1"/>
              <a:t>my_list</a:t>
            </a:r>
            <a:r>
              <a:rPr lang="en-US" altLang="zh-CN" sz="1400" dirty="0"/>
              <a:t> = [1, 2, 3]</a:t>
            </a:r>
            <a:endParaRPr lang="en-US" altLang="zh-CN" sz="1400" dirty="0"/>
          </a:p>
          <a:p>
            <a:r>
              <a:rPr lang="en-US" altLang="zh-CN" sz="1400" dirty="0" err="1"/>
              <a:t>my_int</a:t>
            </a:r>
            <a:r>
              <a:rPr lang="en-US" altLang="zh-CN" sz="1400" dirty="0"/>
              <a:t> = 10</a:t>
            </a:r>
            <a:endParaRPr lang="en-US" altLang="zh-CN" sz="1400" dirty="0"/>
          </a:p>
          <a:p>
            <a:r>
              <a:rPr lang="en-US" altLang="zh-CN" sz="1400" dirty="0" err="1"/>
              <a:t>my_string</a:t>
            </a:r>
            <a:r>
              <a:rPr lang="en-US" altLang="zh-CN" sz="1400" dirty="0"/>
              <a:t> = []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 err="1"/>
              <a:t>my_list,my_int,my_string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passing_example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my_list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my_int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my_string</a:t>
            </a:r>
            <a:r>
              <a:rPr lang="en-US" altLang="zh-CN" sz="1400" dirty="0"/>
              <a:t>)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en-US" i="0" dirty="0"/>
              <a:t> </a:t>
            </a:r>
            <a:r>
              <a:rPr lang="zh-CN" altLang="en-US" i="0" dirty="0" smtClean="0"/>
              <a:t>文件操作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myfile</a:t>
            </a:r>
            <a:r>
              <a:rPr lang="en-US" altLang="zh-CN" dirty="0"/>
              <a:t> = open("d:/text.txt", "w")</a:t>
            </a:r>
            <a:endParaRPr lang="en-US" altLang="zh-CN" dirty="0"/>
          </a:p>
          <a:p>
            <a:r>
              <a:rPr lang="en-US" altLang="zh-CN" dirty="0" err="1"/>
              <a:t>myfile.write</a:t>
            </a:r>
            <a:r>
              <a:rPr lang="en-US" altLang="zh-CN" dirty="0"/>
              <a:t>("This is a sample string")</a:t>
            </a:r>
            <a:endParaRPr lang="en-US" altLang="zh-CN" dirty="0"/>
          </a:p>
          <a:p>
            <a:r>
              <a:rPr lang="en-US" altLang="zh-CN" dirty="0" err="1"/>
              <a:t>myfile.close</a:t>
            </a:r>
            <a:r>
              <a:rPr lang="en-US" altLang="zh-CN" dirty="0"/>
              <a:t>()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 err="1"/>
              <a:t>myfile</a:t>
            </a:r>
            <a:r>
              <a:rPr lang="en-US" altLang="zh-CN" dirty="0"/>
              <a:t> = open("d:/text.txt")</a:t>
            </a:r>
            <a:endParaRPr lang="en-US" altLang="zh-CN" dirty="0"/>
          </a:p>
          <a:p>
            <a:r>
              <a:rPr lang="en-US" altLang="zh-CN" dirty="0"/>
              <a:t>txt = </a:t>
            </a:r>
            <a:r>
              <a:rPr lang="en-US" altLang="zh-CN" dirty="0" err="1"/>
              <a:t>myfile.read</a:t>
            </a:r>
            <a:r>
              <a:rPr lang="en-US" altLang="zh-CN" dirty="0"/>
              <a:t>()</a:t>
            </a:r>
            <a:endParaRPr lang="en-US" altLang="zh-CN" dirty="0"/>
          </a:p>
          <a:p>
            <a:r>
              <a:rPr lang="en-US" altLang="zh-CN" dirty="0" err="1"/>
              <a:t>myfile.close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 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</a:t>
            </a:r>
            <a:r>
              <a:rPr lang="en-US" altLang="zh-CN" dirty="0" smtClean="0"/>
              <a:t>np</a:t>
            </a:r>
            <a:endParaRPr lang="en-US" altLang="zh-CN" dirty="0"/>
          </a:p>
          <a:p>
            <a:r>
              <a:rPr lang="en-US" altLang="zh-CN" dirty="0"/>
              <a:t>x = </a:t>
            </a:r>
            <a:r>
              <a:rPr lang="en-US" altLang="zh-CN" dirty="0" err="1"/>
              <a:t>np.arange</a:t>
            </a:r>
            <a:r>
              <a:rPr lang="en-US" altLang="zh-CN" dirty="0"/>
              <a:t>(0,10,0.1)</a:t>
            </a:r>
            <a:endParaRPr lang="en-US" altLang="zh-CN" dirty="0"/>
          </a:p>
          <a:p>
            <a:r>
              <a:rPr lang="en-US" altLang="zh-CN" dirty="0"/>
              <a:t>y = </a:t>
            </a:r>
            <a:r>
              <a:rPr lang="en-US" altLang="zh-CN" dirty="0" err="1"/>
              <a:t>np.sin</a:t>
            </a:r>
            <a:r>
              <a:rPr lang="en-US" altLang="zh-CN" dirty="0"/>
              <a:t>(x)</a:t>
            </a:r>
            <a:endParaRPr lang="en-US" altLang="zh-CN" dirty="0"/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数据挖掘工程师很赚钱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4180" y="968375"/>
            <a:ext cx="4361180" cy="4921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80" y="968375"/>
            <a:ext cx="3507105" cy="55384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en-US" i="0" dirty="0"/>
              <a:t>中常用的科学计算</a:t>
            </a:r>
            <a:r>
              <a:rPr lang="zh-CN" altLang="en-US" i="0" dirty="0" smtClean="0"/>
              <a:t>工具包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Numpy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</a:t>
            </a: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进行科学计算的基础库，主要提供高性能的</a:t>
            </a:r>
            <a:r>
              <a:rPr lang="en-US" altLang="zh-CN" dirty="0"/>
              <a:t>N</a:t>
            </a:r>
            <a:r>
              <a:rPr lang="zh-CN" altLang="en-US" dirty="0"/>
              <a:t>维数组实现以及计算</a:t>
            </a:r>
            <a:r>
              <a:rPr lang="zh-CN" altLang="en-US" dirty="0" smtClean="0"/>
              <a:t>能力</a:t>
            </a:r>
            <a:endParaRPr lang="en-US" altLang="zh-CN" dirty="0" smtClean="0"/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Matplotlib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是</a:t>
            </a:r>
            <a:r>
              <a:rPr lang="en-US" altLang="zh-CN" dirty="0"/>
              <a:t>python</a:t>
            </a:r>
            <a:r>
              <a:rPr lang="zh-CN" altLang="en-US" dirty="0"/>
              <a:t>数据可视化工具包。</a:t>
            </a:r>
            <a:endParaRPr lang="en-US" altLang="zh-CN" dirty="0" smtClean="0"/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SciPy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</a:t>
            </a:r>
            <a:r>
              <a:rPr lang="zh-CN" altLang="en-US" dirty="0"/>
              <a:t>一个开源的</a:t>
            </a:r>
            <a:r>
              <a:rPr lang="en-US" altLang="zh-CN" dirty="0"/>
              <a:t>Python</a:t>
            </a:r>
            <a:r>
              <a:rPr lang="zh-CN" altLang="en-US" dirty="0"/>
              <a:t>算法库和数学工具包，</a:t>
            </a:r>
            <a:r>
              <a:rPr lang="en-US" altLang="zh-CN" dirty="0" err="1"/>
              <a:t>SciPy</a:t>
            </a:r>
            <a:r>
              <a:rPr lang="zh-CN" altLang="en-US" dirty="0"/>
              <a:t>包含的模块有最优化、线性代数、积分、</a:t>
            </a:r>
            <a:r>
              <a:rPr lang="zh-CN" altLang="en-US" dirty="0" smtClean="0"/>
              <a:t>插值</a:t>
            </a:r>
            <a:endParaRPr lang="en-US" altLang="zh-CN" dirty="0" smtClean="0"/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scikit</a:t>
            </a:r>
            <a:r>
              <a:rPr lang="en-US" altLang="zh-CN" dirty="0" smtClean="0">
                <a:solidFill>
                  <a:srgbClr val="FF0000"/>
                </a:solidFill>
              </a:rPr>
              <a:t>-learn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</a:t>
            </a:r>
            <a:r>
              <a:rPr lang="zh-CN" altLang="en-US" dirty="0"/>
              <a:t>一个基于</a:t>
            </a:r>
            <a:r>
              <a:rPr lang="en-US" altLang="zh-CN" dirty="0" err="1"/>
              <a:t>NumPy</a:t>
            </a:r>
            <a:r>
              <a:rPr lang="en-US" altLang="zh-CN" dirty="0"/>
              <a:t>, </a:t>
            </a:r>
            <a:r>
              <a:rPr lang="en-US" altLang="zh-CN" dirty="0" err="1"/>
              <a:t>SciPy</a:t>
            </a:r>
            <a:r>
              <a:rPr lang="en-US" altLang="zh-CN" dirty="0"/>
              <a:t>, </a:t>
            </a:r>
            <a:r>
              <a:rPr lang="en-US" altLang="zh-CN" dirty="0" err="1"/>
              <a:t>Matplotlib</a:t>
            </a:r>
            <a:r>
              <a:rPr lang="zh-CN" altLang="en-US" dirty="0"/>
              <a:t>的开源机器学习工具包，主要涵盖分类，回归和聚类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Pandas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</a:t>
            </a:r>
            <a:r>
              <a:rPr lang="zh-CN" altLang="en-US" dirty="0"/>
              <a:t>一个强大的时间序列数据处理工具包，</a:t>
            </a:r>
            <a:r>
              <a:rPr lang="en-US" altLang="zh-CN" dirty="0"/>
              <a:t>Pandas</a:t>
            </a:r>
            <a:r>
              <a:rPr lang="zh-CN" altLang="en-US" dirty="0"/>
              <a:t>是基于</a:t>
            </a:r>
            <a:r>
              <a:rPr lang="en-US" altLang="zh-CN" dirty="0" err="1"/>
              <a:t>Numpy</a:t>
            </a:r>
            <a:r>
              <a:rPr lang="zh-CN" altLang="en-US" dirty="0"/>
              <a:t>构建的，比</a:t>
            </a:r>
            <a:r>
              <a:rPr lang="en-US" altLang="zh-CN" dirty="0" err="1"/>
              <a:t>Numpy</a:t>
            </a:r>
            <a:r>
              <a:rPr lang="zh-CN" altLang="en-US" dirty="0"/>
              <a:t>的使用更简单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Big Data </a:t>
            </a:r>
            <a:r>
              <a:rPr lang="zh-CN" altLang="en-US" dirty="0" smtClean="0"/>
              <a:t>大数据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</a:fld>
            <a:endParaRPr lang="en-US" altLang="zh-CN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143000" y="990600"/>
            <a:ext cx="6819900" cy="534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大数据火爆原因分析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42975"/>
            <a:ext cx="8023225" cy="5207000"/>
          </a:xfrm>
        </p:spPr>
        <p:txBody>
          <a:bodyPr/>
          <a:p>
            <a:r>
              <a:rPr lang="zh-CN" altLang="en-US"/>
              <a:t>智能手机的出现催生了一大批大数据公司</a:t>
            </a:r>
            <a:endParaRPr lang="zh-CN" altLang="en-US"/>
          </a:p>
          <a:p>
            <a:r>
              <a:rPr lang="zh-CN" altLang="en-US"/>
              <a:t>大数据面前没有隐私：去了哪，吃了啥，买了</a:t>
            </a:r>
            <a:r>
              <a:rPr lang="zh-CN" altLang="en-US"/>
              <a:t>啥，在哪开房，大数据都可以分析出来。。。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7470" y="2386965"/>
            <a:ext cx="2976245" cy="1986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90" y="4625975"/>
            <a:ext cx="2947035" cy="1713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0" y="2386965"/>
            <a:ext cx="1767840" cy="1767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880" y="4410710"/>
            <a:ext cx="17748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大数据火爆原因分析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大量非常规</a:t>
            </a:r>
            <a:r>
              <a:rPr lang="zh-CN" altLang="en-US"/>
              <a:t>异构数据无法分析，直到卷积神经网路的出现</a:t>
            </a:r>
            <a:endParaRPr lang="zh-CN" altLang="en-US"/>
          </a:p>
          <a:p>
            <a:r>
              <a:rPr lang="zh-CN" altLang="en-US"/>
              <a:t>卷积神经网络专长是分析图片数据，典型代表</a:t>
            </a:r>
            <a:r>
              <a:rPr lang="en-US" altLang="zh-CN"/>
              <a:t>AlphaGo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>
              <a:defRPr/>
            </a:pPr>
            <a:fld id="{2F412C5C-C73A-4010-A543-514F6E608F97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750" y="2874010"/>
            <a:ext cx="5302250" cy="31254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9750" y="3168650"/>
            <a:ext cx="2540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AlphaGo是</a:t>
            </a:r>
            <a:r>
              <a:rPr lang="zh-CN" altLang="en-US"/>
              <a:t>第一个战胜围棋世界冠军的人工智能机器人，由谷歌旗下DeepMind公司开发。其主要工作原理是“深度学习”。2016年3月，阿尔法围棋与围棋世界冠军、职业九段棋手李世石进行围棋人机大战，以4比1的总比分获胜。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7798</Words>
  <Application>WPS 演示</Application>
  <PresentationFormat>全屏显示(4:3)</PresentationFormat>
  <Paragraphs>542</Paragraphs>
  <Slides>60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71" baseType="lpstr">
      <vt:lpstr>Arial</vt:lpstr>
      <vt:lpstr>宋体</vt:lpstr>
      <vt:lpstr>Wingdings</vt:lpstr>
      <vt:lpstr>Verdana</vt:lpstr>
      <vt:lpstr>Times New Roman</vt:lpstr>
      <vt:lpstr>微软雅黑</vt:lpstr>
      <vt:lpstr>Arial Unicode MS</vt:lpstr>
      <vt:lpstr>Calibri</vt:lpstr>
      <vt:lpstr>sample</vt:lpstr>
      <vt:lpstr>Equation.3</vt:lpstr>
      <vt:lpstr>Equation.3</vt:lpstr>
      <vt:lpstr>数据挖掘-- 基于机器学习的大数据处理算法</vt:lpstr>
      <vt:lpstr>About me</vt:lpstr>
      <vt:lpstr>PowerPoint 演示文稿</vt:lpstr>
      <vt:lpstr>数据挖掘是跨学科的热门科学</vt:lpstr>
      <vt:lpstr>数据挖掘应用</vt:lpstr>
      <vt:lpstr>数据挖掘工程师很赚钱</vt:lpstr>
      <vt:lpstr>Big Data 大数据</vt:lpstr>
      <vt:lpstr>大数据火爆原因分析1：</vt:lpstr>
      <vt:lpstr>大数据火爆原因分析2：</vt:lpstr>
      <vt:lpstr>AlphaGo 原理图</vt:lpstr>
      <vt:lpstr>神经网络</vt:lpstr>
      <vt:lpstr>Real-time Pose Estimation</vt:lpstr>
      <vt:lpstr>Real-time Pose Estimation</vt:lpstr>
      <vt:lpstr>Real-time Pose Estimation</vt:lpstr>
      <vt:lpstr>Real-time Pose Estimation</vt:lpstr>
      <vt:lpstr>Yolo 物体识别 </vt:lpstr>
      <vt:lpstr>Convolution Neuron Network 卷积神经网络</vt:lpstr>
      <vt:lpstr>YOLO 实时计算 </vt:lpstr>
      <vt:lpstr>Public Security</vt:lpstr>
      <vt:lpstr>Location Data: Urban Planning</vt:lpstr>
      <vt:lpstr>Location Data: Shopper</vt:lpstr>
      <vt:lpstr>Retail Data: Sentiment Analysis</vt:lpstr>
      <vt:lpstr>Social Networks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DM Techniques – Regression</vt:lpstr>
      <vt:lpstr>Overfitting – Regression</vt:lpstr>
      <vt:lpstr>PowerPoint 演示文稿</vt:lpstr>
      <vt:lpstr>Classification Boundaries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课程安排（需要和同学商量一下实验课）</vt:lpstr>
      <vt:lpstr>考核指标</vt:lpstr>
      <vt:lpstr>Python 基础</vt:lpstr>
      <vt:lpstr>Python 安装</vt:lpstr>
      <vt:lpstr>Python 安装</vt:lpstr>
      <vt:lpstr>第一个python程序测试</vt:lpstr>
      <vt:lpstr>Python工具包安装-以spyder为例</vt:lpstr>
      <vt:lpstr>Spyder界面</vt:lpstr>
      <vt:lpstr>Python 变量</vt:lpstr>
      <vt:lpstr>Python 数据结构</vt:lpstr>
      <vt:lpstr>Python 访问变量</vt:lpstr>
      <vt:lpstr>Python 流程控制</vt:lpstr>
      <vt:lpstr>Python 函数定义</vt:lpstr>
      <vt:lpstr>Python 文件操作</vt:lpstr>
      <vt:lpstr>Python 数据可视化</vt:lpstr>
      <vt:lpstr>Python中常用的科学计算工具包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王宗尧</cp:lastModifiedBy>
  <cp:revision>1655</cp:revision>
  <dcterms:created xsi:type="dcterms:W3CDTF">2004-08-26T06:30:00Z</dcterms:created>
  <dcterms:modified xsi:type="dcterms:W3CDTF">2019-09-02T07:38:54Z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